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83" r:id="rId4"/>
    <p:sldId id="260" r:id="rId5"/>
    <p:sldId id="261" r:id="rId6"/>
    <p:sldId id="285" r:id="rId7"/>
    <p:sldId id="258" r:id="rId8"/>
    <p:sldId id="265" r:id="rId9"/>
    <p:sldId id="266" r:id="rId10"/>
    <p:sldId id="263" r:id="rId11"/>
    <p:sldId id="268" r:id="rId12"/>
    <p:sldId id="269" r:id="rId13"/>
    <p:sldId id="280" r:id="rId14"/>
    <p:sldId id="281" r:id="rId15"/>
    <p:sldId id="282"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0" d="100"/>
          <a:sy n="70" d="100"/>
        </p:scale>
        <p:origin x="61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D82E2-BD94-4D3C-B4EA-C6F380E0329E}" type="datetimeFigureOut">
              <a:rPr lang="es-MX" smtClean="0"/>
              <a:t>02/10/2017</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780983-56A9-47DE-82FE-09AF3E64C13B}" type="slidenum">
              <a:rPr lang="es-MX" smtClean="0"/>
              <a:t>‹Nº›</a:t>
            </a:fld>
            <a:endParaRPr lang="es-MX"/>
          </a:p>
        </p:txBody>
      </p:sp>
    </p:spTree>
    <p:extLst>
      <p:ext uri="{BB962C8B-B14F-4D97-AF65-F5344CB8AC3E}">
        <p14:creationId xmlns:p14="http://schemas.microsoft.com/office/powerpoint/2010/main" val="650774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QUIENES SOMOS</a:t>
            </a:r>
          </a:p>
        </p:txBody>
      </p:sp>
      <p:sp>
        <p:nvSpPr>
          <p:cNvPr id="4" name="3 Marcador de número de diapositiva"/>
          <p:cNvSpPr>
            <a:spLocks noGrp="1"/>
          </p:cNvSpPr>
          <p:nvPr>
            <p:ph type="sldNum" sz="quarter" idx="10"/>
          </p:nvPr>
        </p:nvSpPr>
        <p:spPr/>
        <p:txBody>
          <a:bodyPr/>
          <a:lstStyle/>
          <a:p>
            <a:fld id="{C7D078E1-27E2-4360-AF62-B747CA454ADB}" type="slidenum">
              <a:rPr lang="es-MX" smtClean="0"/>
              <a:t>3</a:t>
            </a:fld>
            <a:endParaRPr lang="es-MX" dirty="0"/>
          </a:p>
        </p:txBody>
      </p:sp>
    </p:spTree>
    <p:extLst>
      <p:ext uri="{BB962C8B-B14F-4D97-AF65-F5344CB8AC3E}">
        <p14:creationId xmlns:p14="http://schemas.microsoft.com/office/powerpoint/2010/main" val="21145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NUESTRO SISTEMA DE TRABAJO</a:t>
            </a:r>
          </a:p>
        </p:txBody>
      </p:sp>
      <p:sp>
        <p:nvSpPr>
          <p:cNvPr id="4" name="3 Marcador de número de diapositiva"/>
          <p:cNvSpPr>
            <a:spLocks noGrp="1"/>
          </p:cNvSpPr>
          <p:nvPr>
            <p:ph type="sldNum" sz="quarter" idx="10"/>
          </p:nvPr>
        </p:nvSpPr>
        <p:spPr/>
        <p:txBody>
          <a:bodyPr/>
          <a:lstStyle/>
          <a:p>
            <a:fld id="{C7D078E1-27E2-4360-AF62-B747CA454ADB}" type="slidenum">
              <a:rPr lang="es-MX" smtClean="0"/>
              <a:t>4</a:t>
            </a:fld>
            <a:endParaRPr lang="es-MX" dirty="0"/>
          </a:p>
        </p:txBody>
      </p:sp>
    </p:spTree>
    <p:extLst>
      <p:ext uri="{BB962C8B-B14F-4D97-AF65-F5344CB8AC3E}">
        <p14:creationId xmlns:p14="http://schemas.microsoft.com/office/powerpoint/2010/main" val="130750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SERVICIOS</a:t>
            </a:r>
          </a:p>
        </p:txBody>
      </p:sp>
      <p:sp>
        <p:nvSpPr>
          <p:cNvPr id="4" name="3 Marcador de número de diapositiva"/>
          <p:cNvSpPr>
            <a:spLocks noGrp="1"/>
          </p:cNvSpPr>
          <p:nvPr>
            <p:ph type="sldNum" sz="quarter" idx="10"/>
          </p:nvPr>
        </p:nvSpPr>
        <p:spPr/>
        <p:txBody>
          <a:bodyPr/>
          <a:lstStyle/>
          <a:p>
            <a:fld id="{C7D078E1-27E2-4360-AF62-B747CA454ADB}" type="slidenum">
              <a:rPr lang="es-MX" smtClean="0"/>
              <a:t>5</a:t>
            </a:fld>
            <a:endParaRPr lang="es-MX" dirty="0"/>
          </a:p>
        </p:txBody>
      </p:sp>
    </p:spTree>
    <p:extLst>
      <p:ext uri="{BB962C8B-B14F-4D97-AF65-F5344CB8AC3E}">
        <p14:creationId xmlns:p14="http://schemas.microsoft.com/office/powerpoint/2010/main" val="59294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IMPACTO</a:t>
            </a:r>
            <a:r>
              <a:rPr lang="es-MX" baseline="0" dirty="0"/>
              <a:t> AMBIENTAL</a:t>
            </a:r>
            <a:endParaRPr lang="es-MX" dirty="0"/>
          </a:p>
        </p:txBody>
      </p:sp>
      <p:sp>
        <p:nvSpPr>
          <p:cNvPr id="4" name="3 Marcador de número de diapositiva"/>
          <p:cNvSpPr>
            <a:spLocks noGrp="1"/>
          </p:cNvSpPr>
          <p:nvPr>
            <p:ph type="sldNum" sz="quarter" idx="10"/>
          </p:nvPr>
        </p:nvSpPr>
        <p:spPr/>
        <p:txBody>
          <a:bodyPr/>
          <a:lstStyle/>
          <a:p>
            <a:fld id="{C7D078E1-27E2-4360-AF62-B747CA454ADB}" type="slidenum">
              <a:rPr lang="es-MX" smtClean="0"/>
              <a:t>8</a:t>
            </a:fld>
            <a:endParaRPr lang="es-MX" dirty="0"/>
          </a:p>
        </p:txBody>
      </p:sp>
    </p:spTree>
    <p:extLst>
      <p:ext uri="{BB962C8B-B14F-4D97-AF65-F5344CB8AC3E}">
        <p14:creationId xmlns:p14="http://schemas.microsoft.com/office/powerpoint/2010/main" val="12167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SALUD PUBLICA</a:t>
            </a:r>
          </a:p>
        </p:txBody>
      </p:sp>
      <p:sp>
        <p:nvSpPr>
          <p:cNvPr id="4" name="3 Marcador de número de diapositiva"/>
          <p:cNvSpPr>
            <a:spLocks noGrp="1"/>
          </p:cNvSpPr>
          <p:nvPr>
            <p:ph type="sldNum" sz="quarter" idx="10"/>
          </p:nvPr>
        </p:nvSpPr>
        <p:spPr/>
        <p:txBody>
          <a:bodyPr/>
          <a:lstStyle/>
          <a:p>
            <a:fld id="{C7D078E1-27E2-4360-AF62-B747CA454ADB}" type="slidenum">
              <a:rPr lang="es-MX" smtClean="0"/>
              <a:t>9</a:t>
            </a:fld>
            <a:endParaRPr lang="es-MX" dirty="0"/>
          </a:p>
        </p:txBody>
      </p:sp>
    </p:spTree>
    <p:extLst>
      <p:ext uri="{BB962C8B-B14F-4D97-AF65-F5344CB8AC3E}">
        <p14:creationId xmlns:p14="http://schemas.microsoft.com/office/powerpoint/2010/main" val="1868875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9A63C-C843-4017-BC6A-E879F820231A}"/>
              </a:ext>
            </a:extLst>
          </p:cNvPr>
          <p:cNvSpPr>
            <a:spLocks noGrp="1"/>
          </p:cNvSpPr>
          <p:nvPr>
            <p:ph type="ctrTitle"/>
          </p:nvPr>
        </p:nvSpPr>
        <p:spPr>
          <a:xfrm>
            <a:off x="3026236" y="1579563"/>
            <a:ext cx="9144000" cy="2243137"/>
          </a:xfrm>
          <a:solidFill>
            <a:srgbClr val="92D050">
              <a:alpha val="85000"/>
            </a:srgbClr>
          </a:solidFill>
        </p:spPr>
        <p:txBody>
          <a:bodyPr anchor="b"/>
          <a:lstStyle>
            <a:lvl1pPr algn="ctr">
              <a:defRPr sz="6000">
                <a:latin typeface="Berlin Sans FB" panose="020E0602020502020306" pitchFamily="34" charset="0"/>
              </a:defRPr>
            </a:lvl1pPr>
          </a:lstStyle>
          <a:p>
            <a:r>
              <a:rPr lang="es-ES"/>
              <a:t>Haga clic para modificar el estilo de título del patrón</a:t>
            </a:r>
            <a:endParaRPr lang="es-MX" dirty="0"/>
          </a:p>
        </p:txBody>
      </p:sp>
      <p:sp>
        <p:nvSpPr>
          <p:cNvPr id="3" name="Subtítulo 2">
            <a:extLst>
              <a:ext uri="{FF2B5EF4-FFF2-40B4-BE49-F238E27FC236}">
                <a16:creationId xmlns:a16="http://schemas.microsoft.com/office/drawing/2014/main" id="{01A169A2-221C-418F-801E-106051DBCAA5}"/>
              </a:ext>
            </a:extLst>
          </p:cNvPr>
          <p:cNvSpPr>
            <a:spLocks noGrp="1"/>
          </p:cNvSpPr>
          <p:nvPr>
            <p:ph type="subTitle" idx="1"/>
          </p:nvPr>
        </p:nvSpPr>
        <p:spPr>
          <a:xfrm>
            <a:off x="4330700" y="4046538"/>
            <a:ext cx="7687136" cy="1552574"/>
          </a:xfrm>
          <a:solidFill>
            <a:srgbClr val="92D050">
              <a:alpha val="85000"/>
            </a:srgbClr>
          </a:solidFill>
        </p:spPr>
        <p:txBody>
          <a:bodyPr/>
          <a:lstStyle>
            <a:lvl1pPr marL="0" indent="0" algn="ctr">
              <a:buNone/>
              <a:defRPr sz="2400">
                <a:latin typeface="Berlin Sans FB" panose="020E0602020502020306"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8" name="Rectángulo 7">
            <a:extLst>
              <a:ext uri="{FF2B5EF4-FFF2-40B4-BE49-F238E27FC236}">
                <a16:creationId xmlns:a16="http://schemas.microsoft.com/office/drawing/2014/main" id="{7AD0210C-6F51-4CA2-9DC4-F654707B334D}"/>
              </a:ext>
            </a:extLst>
          </p:cNvPr>
          <p:cNvSpPr/>
          <p:nvPr userDrawn="1"/>
        </p:nvSpPr>
        <p:spPr>
          <a:xfrm>
            <a:off x="0" y="5981700"/>
            <a:ext cx="12170236"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n>
                <a:solidFill>
                  <a:schemeClr val="bg1"/>
                </a:solidFill>
              </a:ln>
              <a:solidFill>
                <a:schemeClr val="bg1"/>
              </a:solidFill>
            </a:endParaRPr>
          </a:p>
        </p:txBody>
      </p:sp>
      <p:pic>
        <p:nvPicPr>
          <p:cNvPr id="7" name="Imagen 6">
            <a:extLst>
              <a:ext uri="{FF2B5EF4-FFF2-40B4-BE49-F238E27FC236}">
                <a16:creationId xmlns:a16="http://schemas.microsoft.com/office/drawing/2014/main" id="{55BA6251-AFCD-4E9B-993B-59C5FEED4D45}"/>
              </a:ext>
            </a:extLst>
          </p:cNvPr>
          <p:cNvPicPr>
            <a:picLocks noChangeAspect="1"/>
          </p:cNvPicPr>
          <p:nvPr userDrawn="1"/>
        </p:nvPicPr>
        <p:blipFill rotWithShape="1">
          <a:blip r:embed="rId2">
            <a:clrChange>
              <a:clrFrom>
                <a:srgbClr val="FFFFFF"/>
              </a:clrFrom>
              <a:clrTo>
                <a:srgbClr val="FFFFFF">
                  <a:alpha val="0"/>
                </a:srgbClr>
              </a:clrTo>
            </a:clrChange>
          </a:blip>
          <a:srcRect r="59843"/>
          <a:stretch/>
        </p:blipFill>
        <p:spPr>
          <a:xfrm>
            <a:off x="392835" y="1436612"/>
            <a:ext cx="2517754" cy="2744150"/>
          </a:xfrm>
          <a:prstGeom prst="rect">
            <a:avLst/>
          </a:prstGeom>
        </p:spPr>
      </p:pic>
      <p:pic>
        <p:nvPicPr>
          <p:cNvPr id="9" name="Imagen 8">
            <a:extLst>
              <a:ext uri="{FF2B5EF4-FFF2-40B4-BE49-F238E27FC236}">
                <a16:creationId xmlns:a16="http://schemas.microsoft.com/office/drawing/2014/main" id="{57D35682-1B99-44AB-A607-BD6F548B3F07}"/>
              </a:ext>
            </a:extLst>
          </p:cNvPr>
          <p:cNvPicPr>
            <a:picLocks noChangeAspect="1"/>
          </p:cNvPicPr>
          <p:nvPr userDrawn="1"/>
        </p:nvPicPr>
        <p:blipFill rotWithShape="1">
          <a:blip r:embed="rId2">
            <a:clrChange>
              <a:clrFrom>
                <a:srgbClr val="FFFFFF"/>
              </a:clrFrom>
              <a:clrTo>
                <a:srgbClr val="FFFFFF">
                  <a:alpha val="0"/>
                </a:srgbClr>
              </a:clrTo>
            </a:clrChange>
          </a:blip>
          <a:srcRect l="39985" r="3362"/>
          <a:stretch/>
        </p:blipFill>
        <p:spPr>
          <a:xfrm>
            <a:off x="38535" y="3923065"/>
            <a:ext cx="3332624" cy="2574716"/>
          </a:xfrm>
          <a:prstGeom prst="rect">
            <a:avLst/>
          </a:prstGeom>
        </p:spPr>
      </p:pic>
    </p:spTree>
    <p:extLst>
      <p:ext uri="{BB962C8B-B14F-4D97-AF65-F5344CB8AC3E}">
        <p14:creationId xmlns:p14="http://schemas.microsoft.com/office/powerpoint/2010/main" val="254340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F4B1D-563B-4B01-97C6-6771565D1A76}"/>
              </a:ext>
            </a:extLst>
          </p:cNvPr>
          <p:cNvSpPr>
            <a:spLocks noGrp="1"/>
          </p:cNvSpPr>
          <p:nvPr>
            <p:ph type="title"/>
          </p:nvPr>
        </p:nvSpPr>
        <p:spPr/>
        <p:txBody>
          <a:bodyPr/>
          <a:lstStyle>
            <a:lvl1pPr>
              <a:defRPr>
                <a:latin typeface="Berlin Sans FB" panose="020E0602020502020306" pitchFamily="34" charset="0"/>
              </a:defRPr>
            </a:lvl1p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87AB7A0-30E5-4807-9694-16CF882174CB}"/>
              </a:ext>
            </a:extLst>
          </p:cNvPr>
          <p:cNvSpPr>
            <a:spLocks noGrp="1"/>
          </p:cNvSpPr>
          <p:nvPr>
            <p:ph type="body" orient="vert" idx="1"/>
          </p:nvPr>
        </p:nvSpPr>
        <p:spPr/>
        <p:txBody>
          <a:bodyPr vert="eaVert"/>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0A3BD93-AB91-426D-A8B8-800FE65CF6E4}"/>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5" name="Marcador de pie de página 4">
            <a:extLst>
              <a:ext uri="{FF2B5EF4-FFF2-40B4-BE49-F238E27FC236}">
                <a16:creationId xmlns:a16="http://schemas.microsoft.com/office/drawing/2014/main" id="{A4DA1B64-FDC2-4809-B047-CC7AE9141A3D}"/>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6" name="Marcador de número de diapositiva 5">
            <a:extLst>
              <a:ext uri="{FF2B5EF4-FFF2-40B4-BE49-F238E27FC236}">
                <a16:creationId xmlns:a16="http://schemas.microsoft.com/office/drawing/2014/main" id="{420DE3FE-812E-4DD8-9A8A-CF4003A5C2D3}"/>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360166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9C6F093-E301-4E83-853E-E3FF3B3FEA98}"/>
              </a:ext>
            </a:extLst>
          </p:cNvPr>
          <p:cNvSpPr>
            <a:spLocks noGrp="1"/>
          </p:cNvSpPr>
          <p:nvPr>
            <p:ph type="title" orient="vert"/>
          </p:nvPr>
        </p:nvSpPr>
        <p:spPr>
          <a:xfrm>
            <a:off x="8724900" y="365125"/>
            <a:ext cx="2628900" cy="5811838"/>
          </a:xfrm>
        </p:spPr>
        <p:txBody>
          <a:bodyPr vert="eaVert"/>
          <a:lstStyle>
            <a:lvl1pPr>
              <a:defRPr>
                <a:latin typeface="Berlin Sans FB" panose="020E0602020502020306" pitchFamily="34" charset="0"/>
              </a:defRPr>
            </a:lvl1p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0EFC88C-36F5-4DC9-850D-9E58DAA28ACB}"/>
              </a:ext>
            </a:extLst>
          </p:cNvPr>
          <p:cNvSpPr>
            <a:spLocks noGrp="1"/>
          </p:cNvSpPr>
          <p:nvPr>
            <p:ph type="body" orient="vert" idx="1"/>
          </p:nvPr>
        </p:nvSpPr>
        <p:spPr>
          <a:xfrm>
            <a:off x="838200" y="365125"/>
            <a:ext cx="7734300" cy="5811838"/>
          </a:xfrm>
        </p:spPr>
        <p:txBody>
          <a:bodyPr vert="eaVert"/>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6BC3EEB-C763-4A06-8D82-1375A7B4880C}"/>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5" name="Marcador de pie de página 4">
            <a:extLst>
              <a:ext uri="{FF2B5EF4-FFF2-40B4-BE49-F238E27FC236}">
                <a16:creationId xmlns:a16="http://schemas.microsoft.com/office/drawing/2014/main" id="{5C0D5D2E-CBB7-4AA9-A898-952081EC55C7}"/>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6" name="Marcador de número de diapositiva 5">
            <a:extLst>
              <a:ext uri="{FF2B5EF4-FFF2-40B4-BE49-F238E27FC236}">
                <a16:creationId xmlns:a16="http://schemas.microsoft.com/office/drawing/2014/main" id="{C0499555-5138-4E4F-A1CF-EB5B8084A559}"/>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345318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103B7-C334-44A2-8CF6-74EC0A78F9CE}"/>
              </a:ext>
            </a:extLst>
          </p:cNvPr>
          <p:cNvSpPr>
            <a:spLocks noGrp="1"/>
          </p:cNvSpPr>
          <p:nvPr>
            <p:ph type="title"/>
          </p:nvPr>
        </p:nvSpPr>
        <p:spPr/>
        <p:txBody>
          <a:bodyPr/>
          <a:lstStyle>
            <a:lvl1pPr>
              <a:defRPr>
                <a:latin typeface="Berlin Sans FB" panose="020E0602020502020306" pitchFamily="34" charset="0"/>
              </a:defRPr>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3B40C7-095E-4B41-BC2C-FB47F17DFC41}"/>
              </a:ext>
            </a:extLst>
          </p:cNvPr>
          <p:cNvSpPr>
            <a:spLocks noGrp="1"/>
          </p:cNvSpPr>
          <p:nvPr>
            <p:ph idx="1"/>
          </p:nvPr>
        </p:nvSpPr>
        <p:spPr/>
        <p:txBody>
          <a:bodyPr/>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1024FA2-ABE0-4272-9367-252C7FE87828}"/>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5" name="Marcador de pie de página 4">
            <a:extLst>
              <a:ext uri="{FF2B5EF4-FFF2-40B4-BE49-F238E27FC236}">
                <a16:creationId xmlns:a16="http://schemas.microsoft.com/office/drawing/2014/main" id="{0DBD91E1-1EF3-4DEC-9EDC-E7B5102E0AAC}"/>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6" name="Marcador de número de diapositiva 5">
            <a:extLst>
              <a:ext uri="{FF2B5EF4-FFF2-40B4-BE49-F238E27FC236}">
                <a16:creationId xmlns:a16="http://schemas.microsoft.com/office/drawing/2014/main" id="{A42ACBB3-E134-4602-925D-780332033B71}"/>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113342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D64C77-6E4F-4C20-903E-C17B92747ACE}"/>
              </a:ext>
            </a:extLst>
          </p:cNvPr>
          <p:cNvSpPr>
            <a:spLocks noGrp="1"/>
          </p:cNvSpPr>
          <p:nvPr>
            <p:ph type="title"/>
          </p:nvPr>
        </p:nvSpPr>
        <p:spPr>
          <a:xfrm>
            <a:off x="831850" y="1709738"/>
            <a:ext cx="10515600" cy="2852737"/>
          </a:xfrm>
        </p:spPr>
        <p:txBody>
          <a:bodyPr anchor="b"/>
          <a:lstStyle>
            <a:lvl1pPr>
              <a:defRPr sz="6000">
                <a:latin typeface="Berlin Sans FB" panose="020E0602020502020306" pitchFamily="34" charset="0"/>
              </a:defRPr>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FAD172B-B33F-4871-A172-F951FEC52B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Berlin Sans FB" panose="020E0602020502020306"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9A263605-5324-4B07-A1B9-1D15AE5DBC8A}"/>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5" name="Marcador de pie de página 4">
            <a:extLst>
              <a:ext uri="{FF2B5EF4-FFF2-40B4-BE49-F238E27FC236}">
                <a16:creationId xmlns:a16="http://schemas.microsoft.com/office/drawing/2014/main" id="{AB422332-A0B8-44C1-B898-FBADEDE22DF2}"/>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6" name="Marcador de número de diapositiva 5">
            <a:extLst>
              <a:ext uri="{FF2B5EF4-FFF2-40B4-BE49-F238E27FC236}">
                <a16:creationId xmlns:a16="http://schemas.microsoft.com/office/drawing/2014/main" id="{32647E32-D497-4D79-8BF9-74E5EFE44E42}"/>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3393475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AF138-D14B-4538-91BC-1DAF752B7378}"/>
              </a:ext>
            </a:extLst>
          </p:cNvPr>
          <p:cNvSpPr>
            <a:spLocks noGrp="1"/>
          </p:cNvSpPr>
          <p:nvPr>
            <p:ph type="title"/>
          </p:nvPr>
        </p:nvSpPr>
        <p:spPr/>
        <p:txBody>
          <a:bodyPr/>
          <a:lstStyle>
            <a:lvl1pPr>
              <a:defRPr>
                <a:latin typeface="Berlin Sans FB" panose="020E0602020502020306" pitchFamily="34" charset="0"/>
              </a:defRPr>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A750F5F-4F0E-4EE7-AE9E-BCA914C3D9BA}"/>
              </a:ext>
            </a:extLst>
          </p:cNvPr>
          <p:cNvSpPr>
            <a:spLocks noGrp="1"/>
          </p:cNvSpPr>
          <p:nvPr>
            <p:ph sz="half" idx="1"/>
          </p:nvPr>
        </p:nvSpPr>
        <p:spPr>
          <a:xfrm>
            <a:off x="838200" y="1825625"/>
            <a:ext cx="5181600" cy="4351338"/>
          </a:xfrm>
        </p:spPr>
        <p:txBody>
          <a:bodyPr/>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7676E4A-1CE6-404E-804E-EEC2AF266771}"/>
              </a:ext>
            </a:extLst>
          </p:cNvPr>
          <p:cNvSpPr>
            <a:spLocks noGrp="1"/>
          </p:cNvSpPr>
          <p:nvPr>
            <p:ph sz="half" idx="2"/>
          </p:nvPr>
        </p:nvSpPr>
        <p:spPr>
          <a:xfrm>
            <a:off x="6172200" y="1825625"/>
            <a:ext cx="5181600" cy="4351338"/>
          </a:xfrm>
        </p:spPr>
        <p:txBody>
          <a:bodyPr/>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D4B4562B-286A-4BA7-9C80-EA2219661552}"/>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6" name="Marcador de pie de página 5">
            <a:extLst>
              <a:ext uri="{FF2B5EF4-FFF2-40B4-BE49-F238E27FC236}">
                <a16:creationId xmlns:a16="http://schemas.microsoft.com/office/drawing/2014/main" id="{A55C1ECC-87FE-402A-B67E-1CD9EBAAB24E}"/>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7" name="Marcador de número de diapositiva 6">
            <a:extLst>
              <a:ext uri="{FF2B5EF4-FFF2-40B4-BE49-F238E27FC236}">
                <a16:creationId xmlns:a16="http://schemas.microsoft.com/office/drawing/2014/main" id="{0D317671-EDE3-424D-91FF-02BD66B99CC1}"/>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3585596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0AF1B-4FBF-4810-8623-4D8DA0B6BAF6}"/>
              </a:ext>
            </a:extLst>
          </p:cNvPr>
          <p:cNvSpPr>
            <a:spLocks noGrp="1"/>
          </p:cNvSpPr>
          <p:nvPr>
            <p:ph type="title"/>
          </p:nvPr>
        </p:nvSpPr>
        <p:spPr>
          <a:xfrm>
            <a:off x="839788" y="365125"/>
            <a:ext cx="10515600" cy="1325563"/>
          </a:xfrm>
        </p:spPr>
        <p:txBody>
          <a:bodyPr/>
          <a:lstStyle>
            <a:lvl1pPr>
              <a:defRPr>
                <a:latin typeface="Berlin Sans FB" panose="020E0602020502020306" pitchFamily="34" charset="0"/>
              </a:defRPr>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EA68943-07AD-4C93-BD94-0EA98766A608}"/>
              </a:ext>
            </a:extLst>
          </p:cNvPr>
          <p:cNvSpPr>
            <a:spLocks noGrp="1"/>
          </p:cNvSpPr>
          <p:nvPr>
            <p:ph type="body" idx="1"/>
          </p:nvPr>
        </p:nvSpPr>
        <p:spPr>
          <a:xfrm>
            <a:off x="839788" y="1681163"/>
            <a:ext cx="5157787" cy="823912"/>
          </a:xfrm>
        </p:spPr>
        <p:txBody>
          <a:bodyPr anchor="b"/>
          <a:lstStyle>
            <a:lvl1pPr marL="0" indent="0">
              <a:buNone/>
              <a:defRPr sz="2400" b="1">
                <a:latin typeface="Berlin Sans FB" panose="020E0602020502020306"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603041A3-9F63-4E75-8FC9-258C77CABAF5}"/>
              </a:ext>
            </a:extLst>
          </p:cNvPr>
          <p:cNvSpPr>
            <a:spLocks noGrp="1"/>
          </p:cNvSpPr>
          <p:nvPr>
            <p:ph sz="half" idx="2"/>
          </p:nvPr>
        </p:nvSpPr>
        <p:spPr>
          <a:xfrm>
            <a:off x="839788" y="2505075"/>
            <a:ext cx="5157787" cy="3684588"/>
          </a:xfrm>
        </p:spPr>
        <p:txBody>
          <a:bodyPr/>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F841C28-4101-4927-9A71-9F2634A184B8}"/>
              </a:ext>
            </a:extLst>
          </p:cNvPr>
          <p:cNvSpPr>
            <a:spLocks noGrp="1"/>
          </p:cNvSpPr>
          <p:nvPr>
            <p:ph type="body" sz="quarter" idx="3"/>
          </p:nvPr>
        </p:nvSpPr>
        <p:spPr>
          <a:xfrm>
            <a:off x="6172200" y="1681163"/>
            <a:ext cx="5183188" cy="823912"/>
          </a:xfrm>
        </p:spPr>
        <p:txBody>
          <a:bodyPr anchor="b"/>
          <a:lstStyle>
            <a:lvl1pPr marL="0" indent="0">
              <a:buNone/>
              <a:defRPr sz="2400" b="1">
                <a:latin typeface="Berlin Sans FB" panose="020E0602020502020306"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EF18D055-F227-463D-86F2-B435A0A59FB0}"/>
              </a:ext>
            </a:extLst>
          </p:cNvPr>
          <p:cNvSpPr>
            <a:spLocks noGrp="1"/>
          </p:cNvSpPr>
          <p:nvPr>
            <p:ph sz="quarter" idx="4"/>
          </p:nvPr>
        </p:nvSpPr>
        <p:spPr>
          <a:xfrm>
            <a:off x="6172200" y="2505075"/>
            <a:ext cx="5183188" cy="3684588"/>
          </a:xfrm>
        </p:spPr>
        <p:txBody>
          <a:bodyPr/>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8477CE1-48D0-4555-B91F-2CC32476B7E9}"/>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8" name="Marcador de pie de página 7">
            <a:extLst>
              <a:ext uri="{FF2B5EF4-FFF2-40B4-BE49-F238E27FC236}">
                <a16:creationId xmlns:a16="http://schemas.microsoft.com/office/drawing/2014/main" id="{5E6DDD1F-B1E5-4EB7-9A0F-BEFB6B90747B}"/>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9" name="Marcador de número de diapositiva 8">
            <a:extLst>
              <a:ext uri="{FF2B5EF4-FFF2-40B4-BE49-F238E27FC236}">
                <a16:creationId xmlns:a16="http://schemas.microsoft.com/office/drawing/2014/main" id="{7F99D4D4-BF72-42FC-8F5F-4FD651B4160E}"/>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860263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06E00-D9F5-4474-8C8C-5547279DF9D7}"/>
              </a:ext>
            </a:extLst>
          </p:cNvPr>
          <p:cNvSpPr>
            <a:spLocks noGrp="1"/>
          </p:cNvSpPr>
          <p:nvPr>
            <p:ph type="title"/>
          </p:nvPr>
        </p:nvSpPr>
        <p:spPr/>
        <p:txBody>
          <a:bodyPr/>
          <a:lstStyle>
            <a:lvl1pPr>
              <a:defRPr>
                <a:latin typeface="Berlin Sans FB" panose="020E0602020502020306" pitchFamily="34" charset="0"/>
              </a:defRPr>
            </a:lvl1p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DAC5D18-6D87-4FBE-A575-04E258EDE6DA}"/>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4" name="Marcador de pie de página 3">
            <a:extLst>
              <a:ext uri="{FF2B5EF4-FFF2-40B4-BE49-F238E27FC236}">
                <a16:creationId xmlns:a16="http://schemas.microsoft.com/office/drawing/2014/main" id="{91A97FAE-CAAC-499B-89EC-902D92131CE6}"/>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5" name="Marcador de número de diapositiva 4">
            <a:extLst>
              <a:ext uri="{FF2B5EF4-FFF2-40B4-BE49-F238E27FC236}">
                <a16:creationId xmlns:a16="http://schemas.microsoft.com/office/drawing/2014/main" id="{7AE939C0-C837-4FA0-BB5F-F65EB659850C}"/>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264781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B47D697-ECE4-476D-BE4F-DA1E1B0AC894}"/>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3" name="Marcador de pie de página 2">
            <a:extLst>
              <a:ext uri="{FF2B5EF4-FFF2-40B4-BE49-F238E27FC236}">
                <a16:creationId xmlns:a16="http://schemas.microsoft.com/office/drawing/2014/main" id="{37928B2E-9BBF-47C5-A175-56EACA685981}"/>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4" name="Marcador de número de diapositiva 3">
            <a:extLst>
              <a:ext uri="{FF2B5EF4-FFF2-40B4-BE49-F238E27FC236}">
                <a16:creationId xmlns:a16="http://schemas.microsoft.com/office/drawing/2014/main" id="{67E93C18-1F4E-4E7B-A6DD-8D88C6F6E00E}"/>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3007898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966A1-584A-4336-9C51-39AA656609C8}"/>
              </a:ext>
            </a:extLst>
          </p:cNvPr>
          <p:cNvSpPr>
            <a:spLocks noGrp="1"/>
          </p:cNvSpPr>
          <p:nvPr>
            <p:ph type="title"/>
          </p:nvPr>
        </p:nvSpPr>
        <p:spPr>
          <a:xfrm>
            <a:off x="839788" y="457200"/>
            <a:ext cx="3932237" cy="1600200"/>
          </a:xfrm>
        </p:spPr>
        <p:txBody>
          <a:bodyPr anchor="b"/>
          <a:lstStyle>
            <a:lvl1pPr>
              <a:defRPr sz="3200">
                <a:latin typeface="Berlin Sans FB" panose="020E0602020502020306" pitchFamily="34" charset="0"/>
              </a:defRPr>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2977CC0-9E1E-445A-8FA8-98064CC559A6}"/>
              </a:ext>
            </a:extLst>
          </p:cNvPr>
          <p:cNvSpPr>
            <a:spLocks noGrp="1"/>
          </p:cNvSpPr>
          <p:nvPr>
            <p:ph idx="1"/>
          </p:nvPr>
        </p:nvSpPr>
        <p:spPr>
          <a:xfrm>
            <a:off x="5183188" y="987425"/>
            <a:ext cx="6172200" cy="4873625"/>
          </a:xfrm>
        </p:spPr>
        <p:txBody>
          <a:bodyPr/>
          <a:lstStyle>
            <a:lvl1pPr>
              <a:defRPr sz="3200">
                <a:latin typeface="Berlin Sans FB" panose="020E0602020502020306" pitchFamily="34" charset="0"/>
              </a:defRPr>
            </a:lvl1pPr>
            <a:lvl2pPr>
              <a:defRPr sz="2800">
                <a:latin typeface="Berlin Sans FB" panose="020E0602020502020306" pitchFamily="34" charset="0"/>
              </a:defRPr>
            </a:lvl2pPr>
            <a:lvl3pPr>
              <a:defRPr sz="2400">
                <a:latin typeface="Berlin Sans FB" panose="020E0602020502020306" pitchFamily="34" charset="0"/>
              </a:defRPr>
            </a:lvl3pPr>
            <a:lvl4pPr>
              <a:defRPr sz="2000">
                <a:latin typeface="Berlin Sans FB" panose="020E0602020502020306" pitchFamily="34" charset="0"/>
              </a:defRPr>
            </a:lvl4pPr>
            <a:lvl5pPr>
              <a:defRPr sz="2000">
                <a:latin typeface="Berlin Sans FB" panose="020E0602020502020306" pitchFamily="34" charset="0"/>
              </a:defRPr>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08E5043-39DB-455B-A9CE-865FCDA70042}"/>
              </a:ext>
            </a:extLst>
          </p:cNvPr>
          <p:cNvSpPr>
            <a:spLocks noGrp="1"/>
          </p:cNvSpPr>
          <p:nvPr>
            <p:ph type="body" sz="half" idx="2"/>
          </p:nvPr>
        </p:nvSpPr>
        <p:spPr>
          <a:xfrm>
            <a:off x="839788" y="2057400"/>
            <a:ext cx="3932237" cy="3811588"/>
          </a:xfrm>
        </p:spPr>
        <p:txBody>
          <a:bodyPr/>
          <a:lstStyle>
            <a:lvl1pPr marL="0" indent="0">
              <a:buNone/>
              <a:defRPr sz="1600">
                <a:latin typeface="Berlin Sans FB" panose="020E0602020502020306"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EE5919F4-39BE-4C69-8CD4-EA246A2AFBF7}"/>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6" name="Marcador de pie de página 5">
            <a:extLst>
              <a:ext uri="{FF2B5EF4-FFF2-40B4-BE49-F238E27FC236}">
                <a16:creationId xmlns:a16="http://schemas.microsoft.com/office/drawing/2014/main" id="{D03F7DC5-E313-4EC1-BA3D-227D8B7BF3BD}"/>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7" name="Marcador de número de diapositiva 6">
            <a:extLst>
              <a:ext uri="{FF2B5EF4-FFF2-40B4-BE49-F238E27FC236}">
                <a16:creationId xmlns:a16="http://schemas.microsoft.com/office/drawing/2014/main" id="{8F86CDB5-9D5F-485E-B910-341B3A1FF064}"/>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192284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C9744-6A9E-4967-93CF-B92E17D172CC}"/>
              </a:ext>
            </a:extLst>
          </p:cNvPr>
          <p:cNvSpPr>
            <a:spLocks noGrp="1"/>
          </p:cNvSpPr>
          <p:nvPr>
            <p:ph type="title"/>
          </p:nvPr>
        </p:nvSpPr>
        <p:spPr>
          <a:xfrm>
            <a:off x="839788" y="457200"/>
            <a:ext cx="3932237" cy="1600200"/>
          </a:xfrm>
        </p:spPr>
        <p:txBody>
          <a:bodyPr anchor="b"/>
          <a:lstStyle>
            <a:lvl1pPr>
              <a:defRPr sz="3200">
                <a:latin typeface="Berlin Sans FB" panose="020E0602020502020306" pitchFamily="34" charset="0"/>
              </a:defRPr>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9A8CE3C-217D-4DBB-B445-FE196FEF07F3}"/>
              </a:ext>
            </a:extLst>
          </p:cNvPr>
          <p:cNvSpPr>
            <a:spLocks noGrp="1"/>
          </p:cNvSpPr>
          <p:nvPr>
            <p:ph type="pic" idx="1"/>
          </p:nvPr>
        </p:nvSpPr>
        <p:spPr>
          <a:xfrm>
            <a:off x="5183188" y="987425"/>
            <a:ext cx="6172200" cy="4873625"/>
          </a:xfrm>
        </p:spPr>
        <p:txBody>
          <a:bodyPr/>
          <a:lstStyle>
            <a:lvl1pPr marL="0" indent="0">
              <a:buNone/>
              <a:defRPr sz="3200">
                <a:latin typeface="Berlin Sans FB" panose="020E0602020502020306"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F616A8E7-B51F-44A6-84F8-8B3D8658AC5F}"/>
              </a:ext>
            </a:extLst>
          </p:cNvPr>
          <p:cNvSpPr>
            <a:spLocks noGrp="1"/>
          </p:cNvSpPr>
          <p:nvPr>
            <p:ph type="body" sz="half" idx="2"/>
          </p:nvPr>
        </p:nvSpPr>
        <p:spPr>
          <a:xfrm>
            <a:off x="839788" y="2057400"/>
            <a:ext cx="3932237" cy="3811588"/>
          </a:xfrm>
        </p:spPr>
        <p:txBody>
          <a:bodyPr/>
          <a:lstStyle>
            <a:lvl1pPr marL="0" indent="0">
              <a:buNone/>
              <a:defRPr sz="1600">
                <a:latin typeface="Berlin Sans FB" panose="020E0602020502020306"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81640525-5DB3-4B2B-A2E5-916A7F6A1D7F}"/>
              </a:ext>
            </a:extLst>
          </p:cNvPr>
          <p:cNvSpPr>
            <a:spLocks noGrp="1"/>
          </p:cNvSpPr>
          <p:nvPr>
            <p:ph type="dt" sz="half" idx="10"/>
          </p:nvPr>
        </p:nvSpPr>
        <p:spPr/>
        <p:txBody>
          <a:bodyPr/>
          <a:lstStyle>
            <a:lvl1pPr>
              <a:defRPr>
                <a:latin typeface="Berlin Sans FB" panose="020E0602020502020306" pitchFamily="34" charset="0"/>
              </a:defRPr>
            </a:lvl1pPr>
          </a:lstStyle>
          <a:p>
            <a:fld id="{8E103C37-DDB1-49E2-B3E8-F5CA0F8DCD97}" type="datetimeFigureOut">
              <a:rPr lang="es-MX" smtClean="0"/>
              <a:pPr/>
              <a:t>02/10/2017</a:t>
            </a:fld>
            <a:endParaRPr lang="es-MX"/>
          </a:p>
        </p:txBody>
      </p:sp>
      <p:sp>
        <p:nvSpPr>
          <p:cNvPr id="6" name="Marcador de pie de página 5">
            <a:extLst>
              <a:ext uri="{FF2B5EF4-FFF2-40B4-BE49-F238E27FC236}">
                <a16:creationId xmlns:a16="http://schemas.microsoft.com/office/drawing/2014/main" id="{68E6B326-155D-476D-8E88-C77DB719E36D}"/>
              </a:ext>
            </a:extLst>
          </p:cNvPr>
          <p:cNvSpPr>
            <a:spLocks noGrp="1"/>
          </p:cNvSpPr>
          <p:nvPr>
            <p:ph type="ftr" sz="quarter" idx="11"/>
          </p:nvPr>
        </p:nvSpPr>
        <p:spPr/>
        <p:txBody>
          <a:bodyPr/>
          <a:lstStyle>
            <a:lvl1pPr>
              <a:defRPr>
                <a:latin typeface="Berlin Sans FB" panose="020E0602020502020306" pitchFamily="34" charset="0"/>
              </a:defRPr>
            </a:lvl1pPr>
          </a:lstStyle>
          <a:p>
            <a:endParaRPr lang="es-MX"/>
          </a:p>
        </p:txBody>
      </p:sp>
      <p:sp>
        <p:nvSpPr>
          <p:cNvPr id="7" name="Marcador de número de diapositiva 6">
            <a:extLst>
              <a:ext uri="{FF2B5EF4-FFF2-40B4-BE49-F238E27FC236}">
                <a16:creationId xmlns:a16="http://schemas.microsoft.com/office/drawing/2014/main" id="{F2089ABC-E5E5-413F-A287-0EB245FEC931}"/>
              </a:ext>
            </a:extLst>
          </p:cNvPr>
          <p:cNvSpPr>
            <a:spLocks noGrp="1"/>
          </p:cNvSpPr>
          <p:nvPr>
            <p:ph type="sldNum" sz="quarter" idx="12"/>
          </p:nvPr>
        </p:nvSpPr>
        <p:spPr/>
        <p:txBody>
          <a:bodyPr/>
          <a:lstStyle>
            <a:lvl1pPr>
              <a:defRPr>
                <a:latin typeface="Berlin Sans FB" panose="020E0602020502020306" pitchFamily="34" charset="0"/>
              </a:defRPr>
            </a:lvl1pPr>
          </a:lstStyle>
          <a:p>
            <a:fld id="{7B8ACA82-5CF6-413C-AC8F-4F0D61811AE0}" type="slidenum">
              <a:rPr lang="es-MX" smtClean="0"/>
              <a:pPr/>
              <a:t>‹Nº›</a:t>
            </a:fld>
            <a:endParaRPr lang="es-MX"/>
          </a:p>
        </p:txBody>
      </p:sp>
    </p:spTree>
    <p:extLst>
      <p:ext uri="{BB962C8B-B14F-4D97-AF65-F5344CB8AC3E}">
        <p14:creationId xmlns:p14="http://schemas.microsoft.com/office/powerpoint/2010/main" val="33060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E60BD2B-16D8-4478-AAFD-E250CF7E25FE}"/>
              </a:ext>
            </a:extLst>
          </p:cNvPr>
          <p:cNvSpPr/>
          <p:nvPr userDrawn="1"/>
        </p:nvSpPr>
        <p:spPr>
          <a:xfrm>
            <a:off x="838200" y="6372907"/>
            <a:ext cx="10515600" cy="355620"/>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Marcador de título 1">
            <a:extLst>
              <a:ext uri="{FF2B5EF4-FFF2-40B4-BE49-F238E27FC236}">
                <a16:creationId xmlns:a16="http://schemas.microsoft.com/office/drawing/2014/main" id="{D012645A-61C2-4D3F-B3D0-2BF0F4107DBE}"/>
              </a:ext>
            </a:extLst>
          </p:cNvPr>
          <p:cNvSpPr>
            <a:spLocks noGrp="1"/>
          </p:cNvSpPr>
          <p:nvPr>
            <p:ph type="title"/>
          </p:nvPr>
        </p:nvSpPr>
        <p:spPr>
          <a:xfrm>
            <a:off x="838200" y="365125"/>
            <a:ext cx="10515600" cy="815975"/>
          </a:xfrm>
          <a:prstGeom prst="rect">
            <a:avLst/>
          </a:prstGeom>
        </p:spPr>
        <p:txBody>
          <a:bodyPr vert="horz" lIns="91440" tIns="45720" rIns="91440" bIns="45720" rtlCol="0" anchor="ctr">
            <a:normAutofit/>
          </a:bodyPr>
          <a:lstStyle/>
          <a:p>
            <a:r>
              <a:rPr lang="es-ES" dirty="0"/>
              <a:t>Haga clic para modificar título del patrón</a:t>
            </a:r>
            <a:endParaRPr lang="es-MX" dirty="0"/>
          </a:p>
        </p:txBody>
      </p:sp>
      <p:sp>
        <p:nvSpPr>
          <p:cNvPr id="3" name="Marcador de texto 2">
            <a:extLst>
              <a:ext uri="{FF2B5EF4-FFF2-40B4-BE49-F238E27FC236}">
                <a16:creationId xmlns:a16="http://schemas.microsoft.com/office/drawing/2014/main" id="{003C9E9D-439E-4778-8D91-0407AF85DE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2D39DDC-4D97-4AC0-811B-C84312E039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8E103C37-DDB1-49E2-B3E8-F5CA0F8DCD97}" type="datetimeFigureOut">
              <a:rPr lang="es-MX" smtClean="0"/>
              <a:pPr/>
              <a:t>02/10/2017</a:t>
            </a:fld>
            <a:endParaRPr lang="es-MX"/>
          </a:p>
        </p:txBody>
      </p:sp>
      <p:sp>
        <p:nvSpPr>
          <p:cNvPr id="5" name="Marcador de pie de página 4">
            <a:extLst>
              <a:ext uri="{FF2B5EF4-FFF2-40B4-BE49-F238E27FC236}">
                <a16:creationId xmlns:a16="http://schemas.microsoft.com/office/drawing/2014/main" id="{C44EF3BC-D48F-49DB-9DDB-AA897660FD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s-MX"/>
          </a:p>
        </p:txBody>
      </p:sp>
      <p:sp>
        <p:nvSpPr>
          <p:cNvPr id="6" name="Marcador de número de diapositiva 5">
            <a:extLst>
              <a:ext uri="{FF2B5EF4-FFF2-40B4-BE49-F238E27FC236}">
                <a16:creationId xmlns:a16="http://schemas.microsoft.com/office/drawing/2014/main" id="{6C491765-088D-4A95-908E-5A1048AF14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7B8ACA82-5CF6-413C-AC8F-4F0D61811AE0}" type="slidenum">
              <a:rPr lang="es-MX" smtClean="0"/>
              <a:pPr/>
              <a:t>‹Nº›</a:t>
            </a:fld>
            <a:endParaRPr lang="es-MX"/>
          </a:p>
        </p:txBody>
      </p:sp>
      <p:cxnSp>
        <p:nvCxnSpPr>
          <p:cNvPr id="15" name="Conector recto 14">
            <a:extLst>
              <a:ext uri="{FF2B5EF4-FFF2-40B4-BE49-F238E27FC236}">
                <a16:creationId xmlns:a16="http://schemas.microsoft.com/office/drawing/2014/main" id="{4DA140AF-0D66-4698-96BB-9F10CC636769}"/>
              </a:ext>
            </a:extLst>
          </p:cNvPr>
          <p:cNvCxnSpPr>
            <a:cxnSpLocks/>
          </p:cNvCxnSpPr>
          <p:nvPr userDrawn="1"/>
        </p:nvCxnSpPr>
        <p:spPr>
          <a:xfrm>
            <a:off x="1619250" y="1387018"/>
            <a:ext cx="10552796" cy="0"/>
          </a:xfrm>
          <a:prstGeom prst="line">
            <a:avLst/>
          </a:prstGeom>
          <a:ln w="50800">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a:ln>
        </p:spPr>
        <p:style>
          <a:lnRef idx="3">
            <a:schemeClr val="accent6"/>
          </a:lnRef>
          <a:fillRef idx="0">
            <a:schemeClr val="accent6"/>
          </a:fillRef>
          <a:effectRef idx="2">
            <a:schemeClr val="accent6"/>
          </a:effectRef>
          <a:fontRef idx="minor">
            <a:schemeClr val="tx1"/>
          </a:fontRef>
        </p:style>
      </p:cxnSp>
      <p:cxnSp>
        <p:nvCxnSpPr>
          <p:cNvPr id="17" name="Conector recto 16">
            <a:extLst>
              <a:ext uri="{FF2B5EF4-FFF2-40B4-BE49-F238E27FC236}">
                <a16:creationId xmlns:a16="http://schemas.microsoft.com/office/drawing/2014/main" id="{02F47973-A714-4FB5-AE88-5CBB806D534C}"/>
              </a:ext>
            </a:extLst>
          </p:cNvPr>
          <p:cNvCxnSpPr>
            <a:cxnSpLocks/>
          </p:cNvCxnSpPr>
          <p:nvPr userDrawn="1"/>
        </p:nvCxnSpPr>
        <p:spPr>
          <a:xfrm>
            <a:off x="838200" y="1286761"/>
            <a:ext cx="11329830" cy="0"/>
          </a:xfrm>
          <a:prstGeom prst="line">
            <a:avLst/>
          </a:prstGeom>
          <a:ln w="50800">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a:ln>
        </p:spPr>
        <p:style>
          <a:lnRef idx="3">
            <a:schemeClr val="accent6"/>
          </a:lnRef>
          <a:fillRef idx="0">
            <a:schemeClr val="accent6"/>
          </a:fillRef>
          <a:effectRef idx="2">
            <a:schemeClr val="accent6"/>
          </a:effectRef>
          <a:fontRef idx="minor">
            <a:schemeClr val="tx1"/>
          </a:fontRef>
        </p:style>
      </p:cxnSp>
      <p:pic>
        <p:nvPicPr>
          <p:cNvPr id="8" name="Imagen 7">
            <a:extLst>
              <a:ext uri="{FF2B5EF4-FFF2-40B4-BE49-F238E27FC236}">
                <a16:creationId xmlns:a16="http://schemas.microsoft.com/office/drawing/2014/main" id="{344ED9BD-80C7-41A4-9FE7-BE615C8E3821}"/>
              </a:ext>
            </a:extLst>
          </p:cNvPr>
          <p:cNvPicPr>
            <a:picLocks noChangeAspect="1"/>
          </p:cNvPicPr>
          <p:nvPr userDrawn="1"/>
        </p:nvPicPr>
        <p:blipFill rotWithShape="1">
          <a:blip r:embed="rId13">
            <a:clrChange>
              <a:clrFrom>
                <a:srgbClr val="FFFFFF"/>
              </a:clrFrom>
              <a:clrTo>
                <a:srgbClr val="FFFFFF">
                  <a:alpha val="0"/>
                </a:srgbClr>
              </a:clrTo>
            </a:clrChange>
          </a:blip>
          <a:srcRect r="59843"/>
          <a:stretch/>
        </p:blipFill>
        <p:spPr>
          <a:xfrm>
            <a:off x="42804" y="6171842"/>
            <a:ext cx="629549" cy="686158"/>
          </a:xfrm>
          <a:prstGeom prst="rect">
            <a:avLst/>
          </a:prstGeom>
        </p:spPr>
      </p:pic>
      <p:pic>
        <p:nvPicPr>
          <p:cNvPr id="9" name="Imagen 8">
            <a:extLst>
              <a:ext uri="{FF2B5EF4-FFF2-40B4-BE49-F238E27FC236}">
                <a16:creationId xmlns:a16="http://schemas.microsoft.com/office/drawing/2014/main" id="{4A2F9660-752A-4D6B-8F19-357646BF9B1C}"/>
              </a:ext>
            </a:extLst>
          </p:cNvPr>
          <p:cNvPicPr>
            <a:picLocks noChangeAspect="1"/>
          </p:cNvPicPr>
          <p:nvPr userDrawn="1"/>
        </p:nvPicPr>
        <p:blipFill rotWithShape="1">
          <a:blip r:embed="rId13">
            <a:clrChange>
              <a:clrFrom>
                <a:srgbClr val="FFFFFF"/>
              </a:clrFrom>
              <a:clrTo>
                <a:srgbClr val="FFFFFF">
                  <a:alpha val="0"/>
                </a:srgbClr>
              </a:clrTo>
            </a:clrChange>
          </a:blip>
          <a:srcRect l="39985" r="3362"/>
          <a:stretch/>
        </p:blipFill>
        <p:spPr>
          <a:xfrm>
            <a:off x="11387833" y="6198737"/>
            <a:ext cx="833302" cy="643792"/>
          </a:xfrm>
          <a:prstGeom prst="rect">
            <a:avLst/>
          </a:prstGeom>
        </p:spPr>
      </p:pic>
    </p:spTree>
    <p:extLst>
      <p:ext uri="{BB962C8B-B14F-4D97-AF65-F5344CB8AC3E}">
        <p14:creationId xmlns:p14="http://schemas.microsoft.com/office/powerpoint/2010/main" val="2475135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17" Type="http://schemas.openxmlformats.org/officeDocument/2006/relationships/image" Target="../media/image23.png"/><Relationship Id="rId2" Type="http://schemas.openxmlformats.org/officeDocument/2006/relationships/image" Target="../media/image8.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gif"/><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D69A6AA-3037-4A0E-8DEB-583EDD00E49D}"/>
              </a:ext>
            </a:extLst>
          </p:cNvPr>
          <p:cNvSpPr>
            <a:spLocks noGrp="1"/>
          </p:cNvSpPr>
          <p:nvPr>
            <p:ph type="ctrTitle"/>
          </p:nvPr>
        </p:nvSpPr>
        <p:spPr/>
        <p:txBody>
          <a:bodyPr anchor="ctr"/>
          <a:lstStyle/>
          <a:p>
            <a:r>
              <a:rPr lang="es-MX" dirty="0"/>
              <a:t>LM RECYCLE S.A. DE C.V</a:t>
            </a:r>
          </a:p>
        </p:txBody>
      </p:sp>
      <p:sp>
        <p:nvSpPr>
          <p:cNvPr id="3" name="Subtítulo 2">
            <a:extLst>
              <a:ext uri="{FF2B5EF4-FFF2-40B4-BE49-F238E27FC236}">
                <a16:creationId xmlns:a16="http://schemas.microsoft.com/office/drawing/2014/main" id="{CC23251D-7478-42AC-856F-4961217129F7}"/>
              </a:ext>
            </a:extLst>
          </p:cNvPr>
          <p:cNvSpPr>
            <a:spLocks noGrp="1"/>
          </p:cNvSpPr>
          <p:nvPr>
            <p:ph type="subTitle" idx="1"/>
          </p:nvPr>
        </p:nvSpPr>
        <p:spPr/>
        <p:txBody>
          <a:bodyPr anchor="ctr">
            <a:normAutofit/>
          </a:bodyPr>
          <a:lstStyle/>
          <a:p>
            <a:r>
              <a:rPr lang="es-MX" sz="2800" dirty="0"/>
              <a:t>RECICLAJE INTEGRAL DE EQUIPOS</a:t>
            </a:r>
          </a:p>
          <a:p>
            <a:r>
              <a:rPr lang="es-MX" sz="2800" dirty="0"/>
              <a:t>ELÉCTRICOS Y ELECTRÓNICOS</a:t>
            </a:r>
          </a:p>
        </p:txBody>
      </p:sp>
    </p:spTree>
    <p:extLst>
      <p:ext uri="{BB962C8B-B14F-4D97-AF65-F5344CB8AC3E}">
        <p14:creationId xmlns:p14="http://schemas.microsoft.com/office/powerpoint/2010/main" val="1824295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a:spLocks/>
          </p:cNvSpPr>
          <p:nvPr/>
        </p:nvSpPr>
        <p:spPr>
          <a:xfrm>
            <a:off x="176561" y="1671507"/>
            <a:ext cx="4375928" cy="584775"/>
          </a:xfrm>
          <a:prstGeom prst="rect">
            <a:avLst/>
          </a:prstGeom>
          <a:noFill/>
        </p:spPr>
        <p:txBody>
          <a:bodyPr wrap="square" rtlCol="0">
            <a:spAutoFit/>
          </a:bodyPr>
          <a:lstStyle>
            <a:defPPr>
              <a:defRPr lang="es-MX"/>
            </a:defPPr>
            <a:lvl1pPr>
              <a:defRPr sz="4400">
                <a:latin typeface="Berlin Sans FB" panose="020E0602020502020306"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ctr"/>
            <a:r>
              <a:rPr lang="en-US" sz="3200" dirty="0">
                <a:effectLst>
                  <a:outerShdw blurRad="38100" dist="38100" dir="2700000" algn="tl">
                    <a:srgbClr val="000000">
                      <a:alpha val="43137"/>
                    </a:srgbClr>
                  </a:outerShdw>
                </a:effectLst>
                <a:latin typeface="+mn-lt"/>
              </a:rPr>
              <a:t> PERMISO ESTATAL</a:t>
            </a:r>
          </a:p>
        </p:txBody>
      </p:sp>
      <p:sp>
        <p:nvSpPr>
          <p:cNvPr id="3" name="Rectangle 7"/>
          <p:cNvSpPr txBox="1">
            <a:spLocks/>
          </p:cNvSpPr>
          <p:nvPr/>
        </p:nvSpPr>
        <p:spPr>
          <a:xfrm>
            <a:off x="6740632" y="1647589"/>
            <a:ext cx="4783713" cy="584775"/>
          </a:xfrm>
          <a:prstGeom prst="rect">
            <a:avLst/>
          </a:prstGeom>
          <a:noFill/>
        </p:spPr>
        <p:txBody>
          <a:bodyPr wrap="square" rtlCol="0">
            <a:spAutoFit/>
          </a:bodyPr>
          <a:lstStyle>
            <a:defPPr>
              <a:defRPr lang="es-MX"/>
            </a:defPPr>
            <a:lvl1pPr algn="ctr">
              <a:defRPr sz="3200">
                <a:effectLst>
                  <a:outerShdw blurRad="38100" dist="38100" dir="2700000" algn="tl">
                    <a:srgbClr val="000000">
                      <a:alpha val="43137"/>
                    </a:srgbClr>
                  </a:outerShdw>
                </a:effectLst>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PERMISO DE SEGAM CDMX</a:t>
            </a:r>
          </a:p>
        </p:txBody>
      </p:sp>
      <p:sp>
        <p:nvSpPr>
          <p:cNvPr id="5" name="CuadroTexto 4"/>
          <p:cNvSpPr txBox="1"/>
          <p:nvPr/>
        </p:nvSpPr>
        <p:spPr>
          <a:xfrm>
            <a:off x="176561" y="2573627"/>
            <a:ext cx="4565993" cy="3416320"/>
          </a:xfrm>
          <a:prstGeom prst="rect">
            <a:avLst/>
          </a:prstGeom>
          <a:noFill/>
        </p:spPr>
        <p:txBody>
          <a:bodyPr wrap="square" rtlCol="0">
            <a:spAutoFit/>
          </a:bodyPr>
          <a:lstStyle/>
          <a:p>
            <a:r>
              <a:rPr lang="es-MX" dirty="0"/>
              <a:t>Contamos con nuestro permiso Estatal, para la operación de un centro de residuos de manejo especial</a:t>
            </a:r>
          </a:p>
          <a:p>
            <a:endParaRPr lang="es-MX" dirty="0"/>
          </a:p>
          <a:p>
            <a:r>
              <a:rPr lang="es-MX" dirty="0"/>
              <a:t>Numero de registro ambiental</a:t>
            </a:r>
          </a:p>
          <a:p>
            <a:r>
              <a:rPr lang="es-MX" dirty="0"/>
              <a:t>000000000000000000000</a:t>
            </a:r>
          </a:p>
          <a:p>
            <a:endParaRPr lang="es-MX" dirty="0"/>
          </a:p>
          <a:p>
            <a:r>
              <a:rPr lang="es-MX" dirty="0"/>
              <a:t>No Autorización</a:t>
            </a:r>
          </a:p>
          <a:p>
            <a:r>
              <a:rPr lang="es-MX" dirty="0"/>
              <a:t>000000000000000000000</a:t>
            </a:r>
          </a:p>
          <a:p>
            <a:endParaRPr lang="es-MX" dirty="0"/>
          </a:p>
          <a:p>
            <a:r>
              <a:rPr lang="es-MX" dirty="0"/>
              <a:t>DIRECCION GENERAL DE DESAROLLO</a:t>
            </a:r>
          </a:p>
          <a:p>
            <a:r>
              <a:rPr lang="es-MX" dirty="0"/>
              <a:t> </a:t>
            </a:r>
          </a:p>
        </p:txBody>
      </p:sp>
      <p:sp>
        <p:nvSpPr>
          <p:cNvPr id="7" name="CuadroTexto 6"/>
          <p:cNvSpPr txBox="1"/>
          <p:nvPr/>
        </p:nvSpPr>
        <p:spPr>
          <a:xfrm>
            <a:off x="6827717" y="2578585"/>
            <a:ext cx="4565994" cy="3416320"/>
          </a:xfrm>
          <a:prstGeom prst="rect">
            <a:avLst/>
          </a:prstGeom>
          <a:noFill/>
        </p:spPr>
        <p:txBody>
          <a:bodyPr wrap="square" rtlCol="0">
            <a:spAutoFit/>
          </a:bodyPr>
          <a:lstStyle/>
          <a:p>
            <a:r>
              <a:rPr lang="es-MX" dirty="0"/>
              <a:t>Contamos con la autorización para el manejo de residuos de manejo especial, para poder prestar los servicios de recolección, transporte y almacenamiento.</a:t>
            </a:r>
          </a:p>
          <a:p>
            <a:endParaRPr lang="es-MX" dirty="0"/>
          </a:p>
          <a:p>
            <a:r>
              <a:rPr lang="es-MX" dirty="0"/>
              <a:t>Numero de registro ambiental</a:t>
            </a:r>
          </a:p>
          <a:p>
            <a:endParaRPr lang="es-MX" dirty="0"/>
          </a:p>
          <a:p>
            <a:r>
              <a:rPr lang="es-MX" dirty="0"/>
              <a:t>GDF-SEDEMA-0000000000</a:t>
            </a:r>
          </a:p>
          <a:p>
            <a:endParaRPr lang="es-MX" dirty="0"/>
          </a:p>
          <a:p>
            <a:r>
              <a:rPr lang="es-MX" dirty="0"/>
              <a:t>SECRETARIA DE ECOLOGIA Y GESTION AMBIENTAL</a:t>
            </a:r>
          </a:p>
          <a:p>
            <a:endParaRPr lang="es-MX" dirty="0"/>
          </a:p>
        </p:txBody>
      </p:sp>
      <p:sp>
        <p:nvSpPr>
          <p:cNvPr id="10" name="CuadroTexto 9">
            <a:extLst>
              <a:ext uri="{FF2B5EF4-FFF2-40B4-BE49-F238E27FC236}">
                <a16:creationId xmlns:a16="http://schemas.microsoft.com/office/drawing/2014/main" id="{BD54FDFA-F5F8-4EFE-8B44-F3842FE78C0E}"/>
              </a:ext>
            </a:extLst>
          </p:cNvPr>
          <p:cNvSpPr txBox="1"/>
          <p:nvPr/>
        </p:nvSpPr>
        <p:spPr>
          <a:xfrm>
            <a:off x="8348376" y="231818"/>
            <a:ext cx="3501280" cy="769441"/>
          </a:xfrm>
          <a:prstGeom prst="rect">
            <a:avLst/>
          </a:prstGeom>
          <a:noFill/>
        </p:spPr>
        <p:txBody>
          <a:bodyPr wrap="none" rtlCol="0">
            <a:spAutoFit/>
          </a:bodyPr>
          <a:lstStyle/>
          <a:p>
            <a:r>
              <a:rPr lang="es-MX" sz="4400" dirty="0">
                <a:latin typeface="Berlin Sans FB" panose="020E0602020502020306" pitchFamily="34" charset="0"/>
              </a:rPr>
              <a:t>Certificaciones</a:t>
            </a:r>
          </a:p>
        </p:txBody>
      </p:sp>
      <p:pic>
        <p:nvPicPr>
          <p:cNvPr id="6146" name="Picture 2" descr="Resultado de la imagen">
            <a:extLst>
              <a:ext uri="{FF2B5EF4-FFF2-40B4-BE49-F238E27FC236}">
                <a16:creationId xmlns:a16="http://schemas.microsoft.com/office/drawing/2014/main" id="{B4B445BC-16C6-4703-AD12-45539A8DC21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481" b="7936"/>
          <a:stretch/>
        </p:blipFill>
        <p:spPr bwMode="auto">
          <a:xfrm>
            <a:off x="4552489" y="2651155"/>
            <a:ext cx="2234864" cy="208520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54C3624-DAC3-4E63-9259-D2EA9560445C}"/>
              </a:ext>
            </a:extLst>
          </p:cNvPr>
          <p:cNvSpPr txBox="1"/>
          <p:nvPr/>
        </p:nvSpPr>
        <p:spPr>
          <a:xfrm rot="19743854">
            <a:off x="50141" y="4142278"/>
            <a:ext cx="3310906" cy="830997"/>
          </a:xfrm>
          <a:prstGeom prst="rect">
            <a:avLst/>
          </a:prstGeom>
          <a:noFill/>
        </p:spPr>
        <p:txBody>
          <a:bodyPr wrap="none" rtlCol="0">
            <a:spAutoFit/>
          </a:bodyPr>
          <a:lstStyle/>
          <a:p>
            <a:r>
              <a:rPr lang="es-MX" sz="4800" dirty="0">
                <a:solidFill>
                  <a:srgbClr val="FF0000"/>
                </a:solidFill>
              </a:rPr>
              <a:t>PENDIENTES</a:t>
            </a:r>
          </a:p>
        </p:txBody>
      </p:sp>
      <p:sp>
        <p:nvSpPr>
          <p:cNvPr id="11" name="CuadroTexto 10">
            <a:extLst>
              <a:ext uri="{FF2B5EF4-FFF2-40B4-BE49-F238E27FC236}">
                <a16:creationId xmlns:a16="http://schemas.microsoft.com/office/drawing/2014/main" id="{210C4FF2-1DE7-4E24-A0D9-E40160A7BB69}"/>
              </a:ext>
            </a:extLst>
          </p:cNvPr>
          <p:cNvSpPr txBox="1"/>
          <p:nvPr/>
        </p:nvSpPr>
        <p:spPr>
          <a:xfrm rot="19743854">
            <a:off x="6685242" y="4417508"/>
            <a:ext cx="3310906" cy="830997"/>
          </a:xfrm>
          <a:prstGeom prst="rect">
            <a:avLst/>
          </a:prstGeom>
          <a:noFill/>
        </p:spPr>
        <p:txBody>
          <a:bodyPr wrap="none" rtlCol="0">
            <a:spAutoFit/>
          </a:bodyPr>
          <a:lstStyle/>
          <a:p>
            <a:r>
              <a:rPr lang="es-MX" sz="4800" dirty="0">
                <a:solidFill>
                  <a:srgbClr val="FF0000"/>
                </a:solidFill>
              </a:rPr>
              <a:t>PENDIENTES</a:t>
            </a:r>
          </a:p>
        </p:txBody>
      </p:sp>
      <p:pic>
        <p:nvPicPr>
          <p:cNvPr id="12" name="Imagen 11">
            <a:extLst>
              <a:ext uri="{FF2B5EF4-FFF2-40B4-BE49-F238E27FC236}">
                <a16:creationId xmlns:a16="http://schemas.microsoft.com/office/drawing/2014/main" id="{9E8A5348-7159-4D64-A144-B4EBA38FDF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62567" y="45720"/>
            <a:ext cx="2892314" cy="1265919"/>
          </a:xfrm>
          <a:prstGeom prst="rect">
            <a:avLst/>
          </a:prstGeom>
        </p:spPr>
      </p:pic>
    </p:spTree>
    <p:extLst>
      <p:ext uri="{BB962C8B-B14F-4D97-AF65-F5344CB8AC3E}">
        <p14:creationId xmlns:p14="http://schemas.microsoft.com/office/powerpoint/2010/main" val="295105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
          <p:cNvSpPr txBox="1"/>
          <p:nvPr/>
        </p:nvSpPr>
        <p:spPr>
          <a:xfrm>
            <a:off x="5634021" y="3857937"/>
            <a:ext cx="5246848" cy="2292935"/>
          </a:xfrm>
          <a:prstGeom prst="rect">
            <a:avLst/>
          </a:prstGeom>
          <a:noFill/>
        </p:spPr>
        <p:txBody>
          <a:bodyPr wrap="square" lIns="0" tIns="0" rIns="0" rtlCol="0">
            <a:spAutoFit/>
          </a:bodyPr>
          <a:lstStyle/>
          <a:p>
            <a:pPr algn="ctr">
              <a:tabLst>
                <a:tab pos="88900" algn="l"/>
              </a:tabLst>
            </a:pPr>
            <a:r>
              <a:rPr lang="es-MX" altLang="zh-CN" sz="2800" dirty="0">
                <a:solidFill>
                  <a:schemeClr val="tx1">
                    <a:lumMod val="95000"/>
                    <a:lumOff val="5000"/>
                  </a:schemeClr>
                </a:solidFill>
                <a:effectLst>
                  <a:outerShdw blurRad="38100" dist="38100" dir="2700000" algn="tl">
                    <a:srgbClr val="000000">
                      <a:alpha val="43137"/>
                    </a:srgbClr>
                  </a:outerShdw>
                </a:effectLst>
                <a:cs typeface="Times New Roman" pitchFamily="18" charset="0"/>
              </a:rPr>
              <a:t>Ley General para Prevención y </a:t>
            </a:r>
          </a:p>
          <a:p>
            <a:pPr algn="ctr">
              <a:tabLst>
                <a:tab pos="88900" algn="l"/>
              </a:tabLst>
            </a:pPr>
            <a:r>
              <a:rPr lang="es-MX" altLang="zh-CN" sz="2800" dirty="0">
                <a:solidFill>
                  <a:schemeClr val="tx1">
                    <a:lumMod val="95000"/>
                    <a:lumOff val="5000"/>
                  </a:schemeClr>
                </a:solidFill>
                <a:effectLst>
                  <a:outerShdw blurRad="38100" dist="38100" dir="2700000" algn="tl">
                    <a:srgbClr val="000000">
                      <a:alpha val="43137"/>
                    </a:srgbClr>
                  </a:outerShdw>
                </a:effectLst>
                <a:cs typeface="Times New Roman" pitchFamily="18" charset="0"/>
              </a:rPr>
              <a:t>Gestión Integral de los Residuos</a:t>
            </a:r>
          </a:p>
          <a:p>
            <a:pPr algn="ctr"/>
            <a:endParaRPr lang="es-MX" altLang="zh-CN" dirty="0">
              <a:solidFill>
                <a:schemeClr val="tx1">
                  <a:lumMod val="95000"/>
                  <a:lumOff val="5000"/>
                </a:schemeClr>
              </a:solidFill>
            </a:endParaRPr>
          </a:p>
          <a:p>
            <a:pPr marL="285750" indent="-285750">
              <a:buFont typeface="Arial" panose="020B0604020202020204" pitchFamily="34" charset="0"/>
              <a:buChar char="•"/>
              <a:tabLst>
                <a:tab pos="88900" algn="l"/>
              </a:tabLst>
            </a:pPr>
            <a:r>
              <a:rPr lang="es-MX" altLang="zh-CN" sz="2400" dirty="0">
                <a:solidFill>
                  <a:schemeClr val="tx1">
                    <a:lumMod val="95000"/>
                    <a:lumOff val="5000"/>
                  </a:schemeClr>
                </a:solidFill>
                <a:cs typeface="Times New Roman" pitchFamily="18" charset="0"/>
              </a:rPr>
              <a:t>LGEEPA</a:t>
            </a:r>
          </a:p>
          <a:p>
            <a:pPr marL="285750" indent="-285750">
              <a:buFont typeface="Arial" panose="020B0604020202020204" pitchFamily="34" charset="0"/>
              <a:buChar char="•"/>
              <a:tabLst>
                <a:tab pos="88900" algn="l"/>
              </a:tabLst>
            </a:pPr>
            <a:r>
              <a:rPr lang="es-MX" altLang="zh-CN" sz="2400" dirty="0">
                <a:solidFill>
                  <a:schemeClr val="tx1">
                    <a:lumMod val="95000"/>
                    <a:lumOff val="5000"/>
                  </a:schemeClr>
                </a:solidFill>
                <a:cs typeface="Times New Roman" pitchFamily="18" charset="0"/>
              </a:rPr>
              <a:t>NOM:052 SEMARNAT</a:t>
            </a:r>
          </a:p>
          <a:p>
            <a:pPr marL="285750" indent="-285750">
              <a:buFont typeface="Arial" panose="020B0604020202020204" pitchFamily="34" charset="0"/>
              <a:buChar char="•"/>
              <a:tabLst>
                <a:tab pos="88900" algn="l"/>
              </a:tabLst>
            </a:pPr>
            <a:r>
              <a:rPr lang="es-MX" altLang="zh-CN" sz="2400" dirty="0">
                <a:solidFill>
                  <a:schemeClr val="tx1">
                    <a:lumMod val="95000"/>
                    <a:lumOff val="5000"/>
                  </a:schemeClr>
                </a:solidFill>
                <a:cs typeface="Times New Roman" pitchFamily="18" charset="0"/>
              </a:rPr>
              <a:t>NOM:161 SEMARNAT</a:t>
            </a:r>
            <a:endParaRPr lang="es-MX" altLang="zh-CN" dirty="0">
              <a:solidFill>
                <a:schemeClr val="tx1">
                  <a:lumMod val="95000"/>
                  <a:lumOff val="5000"/>
                </a:schemeClr>
              </a:solidFill>
              <a:cs typeface="Times New Roman" pitchFamily="18" charset="0"/>
            </a:endParaRPr>
          </a:p>
        </p:txBody>
      </p:sp>
      <p:sp>
        <p:nvSpPr>
          <p:cNvPr id="22" name="Text Placeholder 4"/>
          <p:cNvSpPr txBox="1">
            <a:spLocks/>
          </p:cNvSpPr>
          <p:nvPr/>
        </p:nvSpPr>
        <p:spPr>
          <a:xfrm>
            <a:off x="7073145" y="2997457"/>
            <a:ext cx="2368601" cy="869453"/>
          </a:xfrm>
          <a:prstGeom prst="rect">
            <a:avLst/>
          </a:prstGeom>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p:spPr>
        <p:txBody>
          <a:bodyPr anchor="ctr">
            <a:noAutofit/>
          </a:bodyPr>
          <a:lstStyle>
            <a:defPPr>
              <a:defRPr lang="es-MX"/>
            </a:defPPr>
            <a:lvl1pPr algn="ctr">
              <a:spcBef>
                <a:spcPct val="20000"/>
              </a:spcBef>
              <a:defRPr sz="2000">
                <a:solidFill>
                  <a:srgbClr val="002060"/>
                </a:solidFill>
                <a:latin typeface="Berlin Sans FB" panose="020E0602020502020306"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MX" sz="3200"/>
              <a:t>LGPGIR</a:t>
            </a:r>
          </a:p>
        </p:txBody>
      </p:sp>
      <p:pic>
        <p:nvPicPr>
          <p:cNvPr id="1026" name="Picture 2" descr="Resultado de imagen para semarnat">
            <a:extLst>
              <a:ext uri="{FF2B5EF4-FFF2-40B4-BE49-F238E27FC236}">
                <a16:creationId xmlns:a16="http://schemas.microsoft.com/office/drawing/2014/main" id="{76F680C7-F629-4D61-8017-7343769C5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650" y="200443"/>
            <a:ext cx="7063116" cy="259808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2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4"/>
          <p:cNvGraphicFramePr>
            <a:graphicFrameLocks noGrp="1"/>
          </p:cNvGraphicFramePr>
          <p:nvPr>
            <p:extLst>
              <p:ext uri="{D42A27DB-BD31-4B8C-83A1-F6EECF244321}">
                <p14:modId xmlns:p14="http://schemas.microsoft.com/office/powerpoint/2010/main" val="3443255378"/>
              </p:ext>
            </p:extLst>
          </p:nvPr>
        </p:nvGraphicFramePr>
        <p:xfrm>
          <a:off x="824249" y="1547648"/>
          <a:ext cx="10933522" cy="4762500"/>
        </p:xfrm>
        <a:graphic>
          <a:graphicData uri="http://schemas.openxmlformats.org/drawingml/2006/table">
            <a:tbl>
              <a:tblPr>
                <a:tableStyleId>{E8B1032C-EA38-4F05-BA0D-38AFFFC7BED3}</a:tableStyleId>
              </a:tblPr>
              <a:tblGrid>
                <a:gridCol w="1438148">
                  <a:extLst>
                    <a:ext uri="{9D8B030D-6E8A-4147-A177-3AD203B41FA5}">
                      <a16:colId xmlns:a16="http://schemas.microsoft.com/office/drawing/2014/main" val="20000"/>
                    </a:ext>
                  </a:extLst>
                </a:gridCol>
                <a:gridCol w="117398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3141638">
                  <a:extLst>
                    <a:ext uri="{9D8B030D-6E8A-4147-A177-3AD203B41FA5}">
                      <a16:colId xmlns:a16="http://schemas.microsoft.com/office/drawing/2014/main" val="20003"/>
                    </a:ext>
                  </a:extLst>
                </a:gridCol>
                <a:gridCol w="4301543">
                  <a:extLst>
                    <a:ext uri="{9D8B030D-6E8A-4147-A177-3AD203B41FA5}">
                      <a16:colId xmlns:a16="http://schemas.microsoft.com/office/drawing/2014/main" val="20004"/>
                    </a:ext>
                  </a:extLst>
                </a:gridCol>
              </a:tblGrid>
              <a:tr h="0">
                <a:tc>
                  <a:txBody>
                    <a:bodyPr/>
                    <a:lstStyle/>
                    <a:p>
                      <a:pPr algn="ctr"/>
                      <a:r>
                        <a:rPr lang="es-MX" altLang="zh-CN" sz="1600" dirty="0">
                          <a:effectLst>
                            <a:outerShdw blurRad="38100" dist="38100" dir="2700000" algn="tl">
                              <a:srgbClr val="000000">
                                <a:alpha val="43137"/>
                              </a:srgbClr>
                            </a:outerShdw>
                          </a:effectLst>
                        </a:rPr>
                        <a:t>Ley / Norma</a:t>
                      </a:r>
                      <a:endParaRPr lang="es-MX" altLang="zh-CN" sz="1600" b="0"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dirty="0">
                          <a:effectLst>
                            <a:outerShdw blurRad="38100" dist="38100" dir="2700000" algn="tl">
                              <a:srgbClr val="000000">
                                <a:alpha val="43137"/>
                              </a:srgbClr>
                            </a:outerShdw>
                          </a:effectLst>
                        </a:rPr>
                        <a:t>Entidad</a:t>
                      </a:r>
                    </a:p>
                    <a:p>
                      <a:pPr algn="ctr"/>
                      <a:r>
                        <a:rPr lang="es-MX" altLang="zh-CN" sz="1600" dirty="0">
                          <a:effectLst>
                            <a:outerShdw blurRad="38100" dist="38100" dir="2700000" algn="tl">
                              <a:srgbClr val="000000">
                                <a:alpha val="43137"/>
                              </a:srgbClr>
                            </a:outerShdw>
                          </a:effectLst>
                        </a:rPr>
                        <a:t>Regulatoria</a:t>
                      </a:r>
                      <a:endParaRPr lang="es-MX" altLang="zh-CN" sz="1600" b="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dirty="0">
                          <a:effectLst>
                            <a:outerShdw blurRad="38100" dist="38100" dir="2700000" algn="tl">
                              <a:srgbClr val="000000">
                                <a:alpha val="43137"/>
                              </a:srgbClr>
                            </a:outerShdw>
                          </a:effectLst>
                        </a:rPr>
                        <a:t>Articulo</a:t>
                      </a:r>
                    </a:p>
                    <a:p>
                      <a:pPr algn="ctr"/>
                      <a:r>
                        <a:rPr lang="es-MX" altLang="zh-CN" sz="1600" dirty="0">
                          <a:effectLst>
                            <a:outerShdw blurRad="38100" dist="38100" dir="2700000" algn="tl">
                              <a:srgbClr val="000000">
                                <a:alpha val="43137"/>
                              </a:srgbClr>
                            </a:outerShdw>
                          </a:effectLst>
                        </a:rPr>
                        <a:t>/Punto</a:t>
                      </a:r>
                      <a:endParaRPr lang="es-MX" altLang="zh-CN" sz="1600" b="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dirty="0">
                          <a:effectLst>
                            <a:outerShdw blurRad="38100" dist="38100" dir="2700000" algn="tl">
                              <a:srgbClr val="000000">
                                <a:alpha val="43137"/>
                              </a:srgbClr>
                            </a:outerShdw>
                          </a:effectLst>
                        </a:rPr>
                        <a:t>Texto</a:t>
                      </a:r>
                      <a:endParaRPr lang="es-MX" altLang="zh-CN" sz="1600" b="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dirty="0">
                          <a:effectLst>
                            <a:outerShdw blurRad="38100" dist="38100" dir="2700000" algn="tl">
                              <a:srgbClr val="000000">
                                <a:alpha val="43137"/>
                              </a:srgbClr>
                            </a:outerShdw>
                          </a:effectLst>
                        </a:rPr>
                        <a:t>Obligaciones y Riesgos / Penas</a:t>
                      </a:r>
                      <a:endParaRPr lang="es-MX" altLang="zh-CN" sz="1600" b="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014220">
                <a:tc>
                  <a:txBody>
                    <a:bodyPr/>
                    <a:lstStyle/>
                    <a:p>
                      <a:pPr algn="ctr"/>
                      <a:r>
                        <a:rPr lang="es-MX" altLang="zh-CN" sz="1200" dirty="0">
                          <a:latin typeface="+mn-lt"/>
                        </a:rPr>
                        <a:t>Ley General para</a:t>
                      </a:r>
                    </a:p>
                    <a:p>
                      <a:pPr algn="ctr"/>
                      <a:r>
                        <a:rPr lang="es-MX" altLang="zh-CN" sz="1200" dirty="0">
                          <a:latin typeface="+mn-lt"/>
                        </a:rPr>
                        <a:t>La Gestión</a:t>
                      </a:r>
                    </a:p>
                    <a:p>
                      <a:pPr algn="ctr"/>
                      <a:r>
                        <a:rPr lang="es-MX" altLang="zh-CN" sz="1200" dirty="0">
                          <a:latin typeface="+mn-lt"/>
                        </a:rPr>
                        <a:t>Integral de</a:t>
                      </a:r>
                    </a:p>
                    <a:p>
                      <a:pPr algn="ctr"/>
                      <a:r>
                        <a:rPr lang="es-MX" altLang="zh-CN" sz="1200" dirty="0">
                          <a:latin typeface="+mn-lt"/>
                        </a:rPr>
                        <a:t>Residuos</a:t>
                      </a:r>
                    </a:p>
                    <a:p>
                      <a:pPr algn="ctr"/>
                      <a:r>
                        <a:rPr lang="es-MX" altLang="zh-CN" sz="1200" dirty="0">
                          <a:latin typeface="+mn-lt"/>
                        </a:rPr>
                        <a:t>(LGPGIR)</a:t>
                      </a:r>
                      <a:endParaRPr lang="es-MX" altLang="zh-CN" sz="1200" b="0" dirty="0">
                        <a:solidFill>
                          <a:sysClr val="windowText" lastClr="000000"/>
                        </a:solidFill>
                        <a:latin typeface="+mn-lt"/>
                        <a:cs typeface="Times New Roman" pitchFamily="18" charset="0"/>
                      </a:endParaRPr>
                    </a:p>
                  </a:txBody>
                  <a:tcPr anchor="ctr"/>
                </a:tc>
                <a:tc>
                  <a:txBody>
                    <a:bodyPr/>
                    <a:lstStyle/>
                    <a:p>
                      <a:pPr algn="ctr"/>
                      <a:r>
                        <a:rPr lang="es-MX" altLang="zh-CN" sz="1200" dirty="0">
                          <a:latin typeface="+mn-lt"/>
                        </a:rPr>
                        <a:t>PROFEPA</a:t>
                      </a:r>
                      <a:endParaRPr lang="es-MX" altLang="zh-CN" sz="1200" b="0" dirty="0">
                        <a:solidFill>
                          <a:sysClr val="windowText" lastClr="000000"/>
                        </a:solidFill>
                        <a:latin typeface="+mn-lt"/>
                        <a:cs typeface="Times New Roman" pitchFamily="18" charset="0"/>
                      </a:endParaRPr>
                    </a:p>
                  </a:txBody>
                  <a:tcPr anchor="ctr"/>
                </a:tc>
                <a:tc>
                  <a:txBody>
                    <a:bodyPr/>
                    <a:lstStyle/>
                    <a:p>
                      <a:pPr algn="ctr"/>
                      <a:r>
                        <a:rPr lang="es-MX" altLang="zh-CN" sz="1200" dirty="0">
                          <a:latin typeface="+mn-lt"/>
                        </a:rPr>
                        <a:t>19, VIII</a:t>
                      </a:r>
                      <a:endParaRPr lang="es-MX" altLang="zh-CN" sz="1200" b="0" dirty="0">
                        <a:solidFill>
                          <a:sysClr val="windowText" lastClr="000000"/>
                        </a:solidFill>
                        <a:latin typeface="+mn-lt"/>
                        <a:cs typeface="Times New Roman" pitchFamily="18" charset="0"/>
                      </a:endParaRPr>
                    </a:p>
                  </a:txBody>
                  <a:tcPr anchor="ctr"/>
                </a:tc>
                <a:tc>
                  <a:txBody>
                    <a:bodyPr/>
                    <a:lstStyle/>
                    <a:p>
                      <a:pPr algn="just"/>
                      <a:r>
                        <a:rPr lang="es-MX" altLang="zh-CN" sz="1200" dirty="0">
                          <a:latin typeface="+mn-lt"/>
                        </a:rPr>
                        <a:t>Define al residuo tecnológico (electrónico) como un Residuo de Manejo Especial (RME) sujeto a un Plan de manejo.</a:t>
                      </a:r>
                      <a:endParaRPr lang="es-MX" altLang="zh-CN" sz="1200" b="0" dirty="0">
                        <a:solidFill>
                          <a:sysClr val="windowText" lastClr="000000"/>
                        </a:solidFill>
                        <a:latin typeface="+mn-lt"/>
                        <a:cs typeface="Times New Roman" pitchFamily="18" charset="0"/>
                      </a:endParaRPr>
                    </a:p>
                  </a:txBody>
                  <a:tcPr anchor="ctr"/>
                </a:tc>
                <a:tc>
                  <a:txBody>
                    <a:bodyPr/>
                    <a:lstStyle/>
                    <a:p>
                      <a:pPr algn="just"/>
                      <a:r>
                        <a:rPr lang="es-MX" altLang="zh-CN" sz="1200" dirty="0">
                          <a:latin typeface="+mn-lt"/>
                        </a:rPr>
                        <a:t>Obligación – Llevar un plan de </a:t>
                      </a:r>
                      <a:r>
                        <a:rPr lang="es-MX" altLang="zh-CN" sz="1200" noProof="0" dirty="0">
                          <a:latin typeface="+mn-lt"/>
                        </a:rPr>
                        <a:t>manejo</a:t>
                      </a:r>
                      <a:r>
                        <a:rPr lang="es-MX" altLang="zh-CN" sz="1200" dirty="0">
                          <a:latin typeface="+mn-lt"/>
                        </a:rPr>
                        <a:t> de residuos, INCLUYENDO, aquellos residuos de manejo especial.</a:t>
                      </a:r>
                    </a:p>
                    <a:p>
                      <a:pPr algn="just"/>
                      <a:r>
                        <a:rPr lang="es-MX" altLang="zh-CN" sz="1200" dirty="0">
                          <a:latin typeface="+mn-lt"/>
                        </a:rPr>
                        <a:t>Riesgo / Pena – El no contar con un plan de manejo de residuos expone a la empresa ante la PROFEPA como:</a:t>
                      </a:r>
                    </a:p>
                    <a:p>
                      <a:pPr algn="just"/>
                      <a:r>
                        <a:rPr lang="es-MX" altLang="zh-CN" sz="1200" dirty="0">
                          <a:latin typeface="+mn-lt"/>
                        </a:rPr>
                        <a:t>- Delito Federal</a:t>
                      </a:r>
                    </a:p>
                    <a:p>
                      <a:pPr algn="just"/>
                      <a:r>
                        <a:rPr lang="es-MX" altLang="zh-CN" sz="1200" dirty="0">
                          <a:latin typeface="+mn-lt"/>
                        </a:rPr>
                        <a:t>- Multas acorde a los daños ambientales y sociales provocados</a:t>
                      </a:r>
                    </a:p>
                    <a:p>
                      <a:pPr algn="just"/>
                      <a:r>
                        <a:rPr lang="es-MX" altLang="zh-CN" sz="1200" dirty="0">
                          <a:latin typeface="+mn-lt"/>
                        </a:rPr>
                        <a:t>- Privación de la</a:t>
                      </a:r>
                      <a:r>
                        <a:rPr lang="es-MX" altLang="zh-CN" sz="1200" baseline="0" dirty="0">
                          <a:latin typeface="+mn-lt"/>
                        </a:rPr>
                        <a:t> </a:t>
                      </a:r>
                      <a:r>
                        <a:rPr lang="es-MX" altLang="zh-CN" sz="1200" dirty="0">
                          <a:latin typeface="+mn-lt"/>
                        </a:rPr>
                        <a:t>libertad.</a:t>
                      </a:r>
                      <a:endParaRPr lang="es-MX" altLang="zh-CN" sz="1200" b="0" dirty="0">
                        <a:solidFill>
                          <a:sysClr val="windowText" lastClr="000000"/>
                        </a:solidFill>
                        <a:latin typeface="+mn-lt"/>
                        <a:cs typeface="Times New Roman" pitchFamily="18" charset="0"/>
                      </a:endParaRPr>
                    </a:p>
                  </a:txBody>
                  <a:tcPr anchor="ctr"/>
                </a:tc>
                <a:extLst>
                  <a:ext uri="{0D108BD9-81ED-4DB2-BD59-A6C34878D82A}">
                    <a16:rowId xmlns:a16="http://schemas.microsoft.com/office/drawing/2014/main" val="10001"/>
                  </a:ext>
                </a:extLst>
              </a:tr>
              <a:tr h="2169160">
                <a:tc>
                  <a:txBody>
                    <a:bodyPr/>
                    <a:lstStyle/>
                    <a:p>
                      <a:pPr algn="ctr"/>
                      <a:r>
                        <a:rPr lang="es-MX" altLang="zh-CN" sz="1200" dirty="0">
                          <a:latin typeface="+mn-lt"/>
                        </a:rPr>
                        <a:t>Ley General del</a:t>
                      </a:r>
                    </a:p>
                    <a:p>
                      <a:pPr algn="ctr"/>
                      <a:r>
                        <a:rPr lang="es-MX" altLang="zh-CN" sz="1200" dirty="0">
                          <a:latin typeface="+mn-lt"/>
                        </a:rPr>
                        <a:t>Equilibrio </a:t>
                      </a:r>
                    </a:p>
                    <a:p>
                      <a:pPr algn="ctr"/>
                      <a:r>
                        <a:rPr lang="es-MX" altLang="zh-CN" sz="1200" dirty="0">
                          <a:latin typeface="+mn-lt"/>
                        </a:rPr>
                        <a:t>Ecológico y</a:t>
                      </a:r>
                    </a:p>
                    <a:p>
                      <a:pPr algn="ctr"/>
                      <a:r>
                        <a:rPr lang="es-MX" altLang="zh-CN" sz="1200" dirty="0">
                          <a:latin typeface="+mn-lt"/>
                        </a:rPr>
                        <a:t>Protección al </a:t>
                      </a:r>
                    </a:p>
                    <a:p>
                      <a:pPr algn="ctr"/>
                      <a:r>
                        <a:rPr lang="es-MX" altLang="zh-CN" sz="1200" dirty="0">
                          <a:latin typeface="+mn-lt"/>
                        </a:rPr>
                        <a:t>Ambiente</a:t>
                      </a:r>
                    </a:p>
                    <a:p>
                      <a:pPr algn="ctr"/>
                      <a:r>
                        <a:rPr lang="es-MX" altLang="zh-CN" sz="1200" dirty="0">
                          <a:latin typeface="+mn-lt"/>
                        </a:rPr>
                        <a:t>(LGEEPA)</a:t>
                      </a:r>
                      <a:endParaRPr lang="es-MX" altLang="zh-CN" sz="1200" b="0" dirty="0">
                        <a:solidFill>
                          <a:sysClr val="windowText" lastClr="000000"/>
                        </a:solidFill>
                        <a:latin typeface="+mn-lt"/>
                        <a:cs typeface="Times New Roman" pitchFamily="18" charset="0"/>
                      </a:endParaRPr>
                    </a:p>
                  </a:txBody>
                  <a:tcPr anchor="ctr"/>
                </a:tc>
                <a:tc>
                  <a:txBody>
                    <a:bodyPr/>
                    <a:lstStyle/>
                    <a:p>
                      <a:pPr algn="ctr"/>
                      <a:r>
                        <a:rPr lang="es-MX" altLang="zh-CN" sz="1200">
                          <a:latin typeface="+mn-lt"/>
                        </a:rPr>
                        <a:t>PROFEPA</a:t>
                      </a:r>
                      <a:endParaRPr lang="es-MX" altLang="zh-CN" sz="1200" b="0" dirty="0">
                        <a:solidFill>
                          <a:sysClr val="windowText" lastClr="000000"/>
                        </a:solidFill>
                        <a:latin typeface="+mn-lt"/>
                        <a:cs typeface="Times New Roman" pitchFamily="18" charset="0"/>
                      </a:endParaRPr>
                    </a:p>
                  </a:txBody>
                  <a:tcPr anchor="ctr"/>
                </a:tc>
                <a:tc>
                  <a:txBody>
                    <a:bodyPr/>
                    <a:lstStyle/>
                    <a:p>
                      <a:pPr algn="ctr"/>
                      <a:r>
                        <a:rPr lang="es-MX" altLang="zh-CN" sz="1200" dirty="0">
                          <a:latin typeface="+mn-lt"/>
                        </a:rPr>
                        <a:t>134, III</a:t>
                      </a:r>
                      <a:endParaRPr lang="es-MX" altLang="zh-CN" sz="1200" b="0" dirty="0">
                        <a:solidFill>
                          <a:sysClr val="windowText" lastClr="000000"/>
                        </a:solidFill>
                        <a:latin typeface="+mn-lt"/>
                        <a:cs typeface="Times New Roman" pitchFamily="18" charset="0"/>
                      </a:endParaRPr>
                    </a:p>
                  </a:txBody>
                  <a:tcPr anchor="ctr"/>
                </a:tc>
                <a:tc>
                  <a:txBody>
                    <a:bodyPr/>
                    <a:lstStyle/>
                    <a:p>
                      <a:pPr algn="just"/>
                      <a:r>
                        <a:rPr lang="es-MX" altLang="zh-CN" sz="1200" dirty="0">
                          <a:latin typeface="+mn-lt"/>
                        </a:rPr>
                        <a:t>Define las condiciones y criterios para el establecimiento de programas ambientales para la prevención y control de la contaminación del suelo.</a:t>
                      </a:r>
                      <a:endParaRPr lang="es-MX" altLang="zh-CN" sz="1200" b="0" dirty="0">
                        <a:solidFill>
                          <a:sysClr val="windowText" lastClr="000000"/>
                        </a:solidFill>
                        <a:latin typeface="+mn-lt"/>
                        <a:cs typeface="Times New Roman" pitchFamily="18" charset="0"/>
                      </a:endParaRPr>
                    </a:p>
                  </a:txBody>
                  <a:tcPr anchor="ctr"/>
                </a:tc>
                <a:tc>
                  <a:txBody>
                    <a:bodyPr/>
                    <a:lstStyle/>
                    <a:p>
                      <a:pPr algn="just"/>
                      <a:r>
                        <a:rPr lang="es-MX" altLang="zh-CN" sz="1200" dirty="0">
                          <a:latin typeface="+mn-lt"/>
                        </a:rPr>
                        <a:t>Obligación – Elaborar y ejecutar un programa ambiental para aquellos residuos que representen un riesgo en la contaminación del suelo.</a:t>
                      </a:r>
                    </a:p>
                    <a:p>
                      <a:pPr algn="just"/>
                      <a:r>
                        <a:rPr lang="es-MX" altLang="zh-CN" sz="1200" dirty="0">
                          <a:latin typeface="+mn-lt"/>
                        </a:rPr>
                        <a:t>Riesgo / Pena – El no contar con un programa ambiental expone a la empresa ante la PROFEPA como:</a:t>
                      </a:r>
                    </a:p>
                    <a:p>
                      <a:pPr algn="just"/>
                      <a:r>
                        <a:rPr lang="es-MX" altLang="zh-CN" sz="1200" dirty="0">
                          <a:latin typeface="+mn-lt"/>
                        </a:rPr>
                        <a:t>- Delito Federal,</a:t>
                      </a:r>
                    </a:p>
                    <a:p>
                      <a:pPr algn="just"/>
                      <a:r>
                        <a:rPr lang="es-MX" altLang="zh-CN" sz="1200" dirty="0">
                          <a:latin typeface="+mn-lt"/>
                        </a:rPr>
                        <a:t>- Multas acorde a los daños ambientales y</a:t>
                      </a:r>
                    </a:p>
                    <a:p>
                      <a:pPr algn="just"/>
                      <a:r>
                        <a:rPr lang="es-MX" altLang="zh-CN" sz="1200" dirty="0">
                          <a:latin typeface="+mn-lt"/>
                        </a:rPr>
                        <a:t>  sociales provocados.</a:t>
                      </a:r>
                    </a:p>
                    <a:p>
                      <a:pPr algn="just"/>
                      <a:r>
                        <a:rPr lang="es-MX" altLang="zh-CN" sz="1200" dirty="0">
                          <a:latin typeface="+mn-lt"/>
                        </a:rPr>
                        <a:t>- Privación de libertad.</a:t>
                      </a:r>
                      <a:endParaRPr lang="es-MX" altLang="zh-CN" sz="1200" b="0" dirty="0">
                        <a:solidFill>
                          <a:sysClr val="windowText" lastClr="000000"/>
                        </a:solidFill>
                        <a:latin typeface="+mn-lt"/>
                        <a:cs typeface="Times New Roman" pitchFamily="18" charset="0"/>
                      </a:endParaRPr>
                    </a:p>
                  </a:txBody>
                  <a:tcPr anchor="ctr"/>
                </a:tc>
                <a:extLst>
                  <a:ext uri="{0D108BD9-81ED-4DB2-BD59-A6C34878D82A}">
                    <a16:rowId xmlns:a16="http://schemas.microsoft.com/office/drawing/2014/main" val="10002"/>
                  </a:ext>
                </a:extLst>
              </a:tr>
            </a:tbl>
          </a:graphicData>
        </a:graphic>
      </p:graphicFrame>
      <p:sp>
        <p:nvSpPr>
          <p:cNvPr id="16" name="TextBox 1"/>
          <p:cNvSpPr txBox="1"/>
          <p:nvPr/>
        </p:nvSpPr>
        <p:spPr>
          <a:xfrm>
            <a:off x="2052984" y="304800"/>
            <a:ext cx="8078400" cy="532800"/>
          </a:xfrm>
          <a:prstGeom prst="rect">
            <a:avLst/>
          </a:prstGeom>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p:spPr>
        <p:txBody>
          <a:bodyPr anchor="ctr">
            <a:noAutofit/>
          </a:bodyPr>
          <a:lstStyle>
            <a:defPPr>
              <a:defRPr lang="es-MX"/>
            </a:defPPr>
            <a:lvl1pPr algn="ctr">
              <a:spcBef>
                <a:spcPct val="20000"/>
              </a:spcBef>
              <a:defRPr sz="2000">
                <a:solidFill>
                  <a:srgbClr val="002060"/>
                </a:solidFill>
                <a:latin typeface="Berlin Sans FB" panose="020E0602020502020306"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sz="2800" dirty="0"/>
              <a:t>Riesgos en el manejo de residuos electrónicos</a:t>
            </a:r>
          </a:p>
        </p:txBody>
      </p:sp>
    </p:spTree>
    <p:extLst>
      <p:ext uri="{BB962C8B-B14F-4D97-AF65-F5344CB8AC3E}">
        <p14:creationId xmlns:p14="http://schemas.microsoft.com/office/powerpoint/2010/main" val="382775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4"/>
          <p:cNvGraphicFramePr>
            <a:graphicFrameLocks noGrp="1"/>
          </p:cNvGraphicFramePr>
          <p:nvPr>
            <p:extLst>
              <p:ext uri="{D42A27DB-BD31-4B8C-83A1-F6EECF244321}">
                <p14:modId xmlns:p14="http://schemas.microsoft.com/office/powerpoint/2010/main" val="3184536981"/>
              </p:ext>
            </p:extLst>
          </p:nvPr>
        </p:nvGraphicFramePr>
        <p:xfrm>
          <a:off x="824249" y="1547648"/>
          <a:ext cx="10933522" cy="4762500"/>
        </p:xfrm>
        <a:graphic>
          <a:graphicData uri="http://schemas.openxmlformats.org/drawingml/2006/table">
            <a:tbl>
              <a:tblPr>
                <a:tableStyleId>{E8B1032C-EA38-4F05-BA0D-38AFFFC7BED3}</a:tableStyleId>
              </a:tblPr>
              <a:tblGrid>
                <a:gridCol w="1438148">
                  <a:extLst>
                    <a:ext uri="{9D8B030D-6E8A-4147-A177-3AD203B41FA5}">
                      <a16:colId xmlns:a16="http://schemas.microsoft.com/office/drawing/2014/main" val="20000"/>
                    </a:ext>
                  </a:extLst>
                </a:gridCol>
                <a:gridCol w="117398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3141638">
                  <a:extLst>
                    <a:ext uri="{9D8B030D-6E8A-4147-A177-3AD203B41FA5}">
                      <a16:colId xmlns:a16="http://schemas.microsoft.com/office/drawing/2014/main" val="20003"/>
                    </a:ext>
                  </a:extLst>
                </a:gridCol>
                <a:gridCol w="4301543">
                  <a:extLst>
                    <a:ext uri="{9D8B030D-6E8A-4147-A177-3AD203B41FA5}">
                      <a16:colId xmlns:a16="http://schemas.microsoft.com/office/drawing/2014/main" val="20004"/>
                    </a:ext>
                  </a:extLst>
                </a:gridCol>
              </a:tblGrid>
              <a:tr h="0">
                <a:tc>
                  <a:txBody>
                    <a:bodyPr/>
                    <a:lstStyle/>
                    <a:p>
                      <a:pPr algn="ctr"/>
                      <a:r>
                        <a:rPr lang="es-MX" altLang="zh-CN" sz="1600" noProof="0" dirty="0">
                          <a:effectLst>
                            <a:outerShdw blurRad="38100" dist="38100" dir="2700000" algn="tl">
                              <a:srgbClr val="000000">
                                <a:alpha val="43137"/>
                              </a:srgbClr>
                            </a:outerShdw>
                          </a:effectLst>
                        </a:rPr>
                        <a:t>Ley / Norma</a:t>
                      </a:r>
                      <a:endParaRPr lang="es-MX" altLang="zh-CN" sz="1600" b="0" noProof="0"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noProof="0" dirty="0">
                          <a:effectLst>
                            <a:outerShdw blurRad="38100" dist="38100" dir="2700000" algn="tl">
                              <a:srgbClr val="000000">
                                <a:alpha val="43137"/>
                              </a:srgbClr>
                            </a:outerShdw>
                          </a:effectLst>
                        </a:rPr>
                        <a:t>Entidad</a:t>
                      </a:r>
                    </a:p>
                    <a:p>
                      <a:pPr algn="ctr"/>
                      <a:r>
                        <a:rPr lang="es-MX" altLang="zh-CN" sz="1600" noProof="0" dirty="0">
                          <a:effectLst>
                            <a:outerShdw blurRad="38100" dist="38100" dir="2700000" algn="tl">
                              <a:srgbClr val="000000">
                                <a:alpha val="43137"/>
                              </a:srgbClr>
                            </a:outerShdw>
                          </a:effectLst>
                        </a:rPr>
                        <a:t>Regulatoria</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noProof="0" dirty="0">
                          <a:effectLst>
                            <a:outerShdw blurRad="38100" dist="38100" dir="2700000" algn="tl">
                              <a:srgbClr val="000000">
                                <a:alpha val="43137"/>
                              </a:srgbClr>
                            </a:outerShdw>
                          </a:effectLst>
                        </a:rPr>
                        <a:t>Articulo</a:t>
                      </a:r>
                    </a:p>
                    <a:p>
                      <a:pPr algn="ctr"/>
                      <a:r>
                        <a:rPr lang="es-MX" altLang="zh-CN" sz="1600" noProof="0" dirty="0">
                          <a:effectLst>
                            <a:outerShdw blurRad="38100" dist="38100" dir="2700000" algn="tl">
                              <a:srgbClr val="000000">
                                <a:alpha val="43137"/>
                              </a:srgbClr>
                            </a:outerShdw>
                          </a:effectLst>
                        </a:rPr>
                        <a:t>/Punto</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noProof="0" dirty="0">
                          <a:effectLst>
                            <a:outerShdw blurRad="38100" dist="38100" dir="2700000" algn="tl">
                              <a:srgbClr val="000000">
                                <a:alpha val="43137"/>
                              </a:srgbClr>
                            </a:outerShdw>
                          </a:effectLst>
                        </a:rPr>
                        <a:t>Texto</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noProof="0" dirty="0">
                          <a:effectLst>
                            <a:outerShdw blurRad="38100" dist="38100" dir="2700000" algn="tl">
                              <a:srgbClr val="000000">
                                <a:alpha val="43137"/>
                              </a:srgbClr>
                            </a:outerShdw>
                          </a:effectLst>
                        </a:rPr>
                        <a:t>Obligaciones y Riesgos / Penas</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014220">
                <a:tc>
                  <a:txBody>
                    <a:bodyPr/>
                    <a:lstStyle/>
                    <a:p>
                      <a:pPr marL="0" algn="ctr" defTabSz="914400" rtl="0" eaLnBrk="1" latinLnBrk="0" hangingPunct="1"/>
                      <a:endParaRPr lang="es-MX" altLang="zh-CN" sz="1200" kern="1200" noProof="0" dirty="0">
                        <a:solidFill>
                          <a:schemeClr val="tx1"/>
                        </a:solidFill>
                        <a:latin typeface="+mn-lt"/>
                        <a:ea typeface="+mn-ea"/>
                        <a:cs typeface="+mn-cs"/>
                      </a:endParaRPr>
                    </a:p>
                  </a:txBody>
                  <a:tcPr anchor="ctr"/>
                </a:tc>
                <a:tc>
                  <a:txBody>
                    <a:bodyPr/>
                    <a:lstStyle/>
                    <a:p>
                      <a:pPr marL="0" algn="ctr" defTabSz="914400" rtl="0" eaLnBrk="1" latinLnBrk="0" hangingPunct="1"/>
                      <a:r>
                        <a:rPr lang="es-MX" altLang="zh-CN" sz="1200" kern="1200" noProof="0" dirty="0">
                          <a:solidFill>
                            <a:schemeClr val="tx1"/>
                          </a:solidFill>
                          <a:latin typeface="+mn-lt"/>
                          <a:ea typeface="+mn-ea"/>
                          <a:cs typeface="+mn-cs"/>
                        </a:rPr>
                        <a:t>PROFEPA</a:t>
                      </a:r>
                    </a:p>
                  </a:txBody>
                  <a:tcPr anchor="ctr"/>
                </a:tc>
                <a:tc>
                  <a:txBody>
                    <a:bodyPr/>
                    <a:lstStyle/>
                    <a:p>
                      <a:pPr marL="0" algn="ctr" defTabSz="914400" rtl="0" eaLnBrk="1" latinLnBrk="0" hangingPunct="1"/>
                      <a:r>
                        <a:rPr lang="es-MX" altLang="zh-CN" sz="1200" kern="1200" noProof="0" dirty="0">
                          <a:solidFill>
                            <a:schemeClr val="tx1"/>
                          </a:solidFill>
                          <a:latin typeface="+mn-lt"/>
                          <a:ea typeface="+mn-ea"/>
                          <a:cs typeface="+mn-cs"/>
                        </a:rPr>
                        <a:t>150, III</a:t>
                      </a:r>
                    </a:p>
                  </a:txBody>
                  <a:tcPr anchor="ctr"/>
                </a:tc>
                <a:tc>
                  <a:txBody>
                    <a:bodyPr/>
                    <a:lstStyle/>
                    <a:p>
                      <a:pPr marL="0" algn="just" defTabSz="914400" rtl="0" eaLnBrk="1" latinLnBrk="0" hangingPunct="1"/>
                      <a:r>
                        <a:rPr lang="es-MX" altLang="zh-CN" sz="1200" kern="1200" noProof="0" dirty="0">
                          <a:solidFill>
                            <a:schemeClr val="tx1"/>
                          </a:solidFill>
                          <a:latin typeface="+mn-lt"/>
                          <a:ea typeface="+mn-ea"/>
                          <a:cs typeface="+mn-cs"/>
                        </a:rPr>
                        <a:t>Se establece el manejo de los Materiales y Residuos Peligrosos y se delega la autoridad legal a los Reglamentos y Normas Mexicanas para establecer los criterios para su clasificación, empaque y tratamiento.</a:t>
                      </a:r>
                    </a:p>
                  </a:txBody>
                  <a:tcPr anchor="ctr"/>
                </a:tc>
                <a:tc>
                  <a:txBody>
                    <a:bodyPr/>
                    <a:lstStyle/>
                    <a:p>
                      <a:pPr marL="0" algn="just" defTabSz="914400" rtl="0" eaLnBrk="1" latinLnBrk="0" hangingPunct="1"/>
                      <a:r>
                        <a:rPr lang="es-MX" altLang="zh-CN" sz="1200" kern="1200" noProof="0" dirty="0">
                          <a:solidFill>
                            <a:schemeClr val="tx1"/>
                          </a:solidFill>
                          <a:latin typeface="+mn-lt"/>
                          <a:ea typeface="+mn-ea"/>
                          <a:cs typeface="+mn-cs"/>
                        </a:rPr>
                        <a:t>Obligación – Acotarse a los criterios establecidos en los Reglamentos y Normas Mexicanas relacionados con los Materiales y Residuos Peligrosos.</a:t>
                      </a:r>
                    </a:p>
                    <a:p>
                      <a:pPr marL="0" algn="just" defTabSz="914400" rtl="0" eaLnBrk="1" latinLnBrk="0" hangingPunct="1"/>
                      <a:r>
                        <a:rPr lang="es-MX" altLang="zh-CN" sz="1200" kern="1200" noProof="0" dirty="0">
                          <a:solidFill>
                            <a:schemeClr val="tx1"/>
                          </a:solidFill>
                          <a:latin typeface="+mn-lt"/>
                          <a:ea typeface="+mn-ea"/>
                          <a:cs typeface="+mn-cs"/>
                        </a:rPr>
                        <a:t>Riesgo / Pena – El no apegarse a los criterios para la clasificación, empaque y tratamiento de residuo / materiales peligrosos establecidos en los Reglamentos y Normas Mexicanas expone a la empresa ante la PROFEPA como:</a:t>
                      </a:r>
                    </a:p>
                    <a:p>
                      <a:pPr marL="0" algn="just" defTabSz="914400" rtl="0" eaLnBrk="1" latinLnBrk="0" hangingPunct="1"/>
                      <a:r>
                        <a:rPr lang="es-MX" altLang="zh-CN" sz="1200" kern="1200" noProof="0" dirty="0">
                          <a:solidFill>
                            <a:schemeClr val="tx1"/>
                          </a:solidFill>
                          <a:latin typeface="+mn-lt"/>
                          <a:ea typeface="+mn-ea"/>
                          <a:cs typeface="+mn-cs"/>
                        </a:rPr>
                        <a:t>- Delito Federal</a:t>
                      </a:r>
                    </a:p>
                    <a:p>
                      <a:pPr marL="0" algn="just" defTabSz="914400" rtl="0" eaLnBrk="1" latinLnBrk="0" hangingPunct="1"/>
                      <a:r>
                        <a:rPr lang="es-MX" altLang="zh-CN" sz="1200" kern="1200" noProof="0" dirty="0">
                          <a:solidFill>
                            <a:schemeClr val="tx1"/>
                          </a:solidFill>
                          <a:latin typeface="+mn-lt"/>
                          <a:ea typeface="+mn-ea"/>
                          <a:cs typeface="+mn-cs"/>
                        </a:rPr>
                        <a:t>- Multas acorde a los daños ambientales y sociales provocados,</a:t>
                      </a:r>
                    </a:p>
                    <a:p>
                      <a:pPr marL="0" algn="just" defTabSz="914400" rtl="0" eaLnBrk="1" latinLnBrk="0" hangingPunct="1"/>
                      <a:r>
                        <a:rPr lang="es-MX" altLang="zh-CN" sz="1200" kern="1200" noProof="0" dirty="0">
                          <a:solidFill>
                            <a:schemeClr val="tx1"/>
                          </a:solidFill>
                          <a:latin typeface="+mn-lt"/>
                          <a:ea typeface="+mn-ea"/>
                          <a:cs typeface="+mn-cs"/>
                        </a:rPr>
                        <a:t>- Privación de libertad.</a:t>
                      </a:r>
                    </a:p>
                  </a:txBody>
                  <a:tcPr anchor="ctr"/>
                </a:tc>
                <a:extLst>
                  <a:ext uri="{0D108BD9-81ED-4DB2-BD59-A6C34878D82A}">
                    <a16:rowId xmlns:a16="http://schemas.microsoft.com/office/drawing/2014/main" val="10001"/>
                  </a:ext>
                </a:extLst>
              </a:tr>
              <a:tr h="2169160">
                <a:tc>
                  <a:txBody>
                    <a:bodyPr/>
                    <a:lstStyle/>
                    <a:p>
                      <a:pPr marL="0" algn="ctr" defTabSz="914400" rtl="0" eaLnBrk="1" latinLnBrk="0" hangingPunct="1"/>
                      <a:r>
                        <a:rPr lang="es-MX" altLang="zh-CN" sz="1200" kern="1200" noProof="0">
                          <a:solidFill>
                            <a:schemeClr val="tx1"/>
                          </a:solidFill>
                          <a:latin typeface="+mn-lt"/>
                          <a:ea typeface="+mn-ea"/>
                          <a:cs typeface="+mn-cs"/>
                        </a:rPr>
                        <a:t>REGLAMENTO</a:t>
                      </a:r>
                    </a:p>
                    <a:p>
                      <a:pPr marL="0" algn="ctr" defTabSz="914400" rtl="0" eaLnBrk="1" latinLnBrk="0" hangingPunct="1"/>
                      <a:r>
                        <a:rPr lang="es-MX" altLang="zh-CN" sz="1200" kern="1200" noProof="0">
                          <a:solidFill>
                            <a:schemeClr val="tx1"/>
                          </a:solidFill>
                          <a:latin typeface="+mn-lt"/>
                          <a:ea typeface="+mn-ea"/>
                          <a:cs typeface="+mn-cs"/>
                        </a:rPr>
                        <a:t>LGPGIR</a:t>
                      </a:r>
                    </a:p>
                  </a:txBody>
                  <a:tcPr anchor="ctr"/>
                </a:tc>
                <a:tc>
                  <a:txBody>
                    <a:bodyPr/>
                    <a:lstStyle/>
                    <a:p>
                      <a:pPr marL="0" algn="ctr" defTabSz="914400" rtl="0" eaLnBrk="1" latinLnBrk="0" hangingPunct="1"/>
                      <a:r>
                        <a:rPr lang="es-MX" altLang="zh-CN" sz="1200" kern="1200" noProof="0">
                          <a:solidFill>
                            <a:schemeClr val="tx1"/>
                          </a:solidFill>
                          <a:latin typeface="+mn-lt"/>
                          <a:ea typeface="+mn-ea"/>
                          <a:cs typeface="+mn-cs"/>
                        </a:rPr>
                        <a:t>PROFEPA</a:t>
                      </a:r>
                    </a:p>
                  </a:txBody>
                  <a:tcPr anchor="ctr"/>
                </a:tc>
                <a:tc>
                  <a:txBody>
                    <a:bodyPr/>
                    <a:lstStyle/>
                    <a:p>
                      <a:pPr marL="0" algn="ctr" defTabSz="914400" rtl="0" eaLnBrk="1" latinLnBrk="0" hangingPunct="1"/>
                      <a:r>
                        <a:rPr lang="es-MX" altLang="zh-CN" sz="1200" kern="1200" noProof="0" dirty="0">
                          <a:solidFill>
                            <a:schemeClr val="tx1"/>
                          </a:solidFill>
                          <a:latin typeface="+mn-lt"/>
                          <a:ea typeface="+mn-ea"/>
                          <a:cs typeface="+mn-cs"/>
                        </a:rPr>
                        <a:t>Articulo 1</a:t>
                      </a:r>
                    </a:p>
                  </a:txBody>
                  <a:tcPr anchor="ctr"/>
                </a:tc>
                <a:tc>
                  <a:txBody>
                    <a:bodyPr/>
                    <a:lstStyle/>
                    <a:p>
                      <a:pPr marL="0" algn="just" defTabSz="914400" rtl="0" eaLnBrk="1" latinLnBrk="0" hangingPunct="1"/>
                      <a:r>
                        <a:rPr lang="es-MX" altLang="zh-CN" sz="1200" kern="1200" noProof="0" dirty="0">
                          <a:solidFill>
                            <a:schemeClr val="tx1"/>
                          </a:solidFill>
                          <a:latin typeface="+mn-lt"/>
                          <a:ea typeface="+mn-ea"/>
                          <a:cs typeface="+mn-cs"/>
                        </a:rPr>
                        <a:t>El presente ordenamiento tiene por objeto reglamentar la Ley General para la Prevención y Gestión Integral de los Residuos y rige en todo el territorio nacional y las zonas donde la Nación ejerce su jurisdicción y su aplicación corresponde al Ejecutivo Federal, en específico a los RESIDUOS PELIGROSOS.</a:t>
                      </a:r>
                    </a:p>
                  </a:txBody>
                  <a:tcPr anchor="ctr"/>
                </a:tc>
                <a:tc>
                  <a:txBody>
                    <a:bodyPr/>
                    <a:lstStyle/>
                    <a:p>
                      <a:pPr marL="0" algn="just" defTabSz="914400" rtl="0" eaLnBrk="1" latinLnBrk="0" hangingPunct="1"/>
                      <a:r>
                        <a:rPr lang="es-MX" altLang="zh-CN" sz="1200" kern="1200" noProof="0" dirty="0">
                          <a:solidFill>
                            <a:schemeClr val="tx1"/>
                          </a:solidFill>
                          <a:latin typeface="+mn-lt"/>
                          <a:ea typeface="+mn-ea"/>
                          <a:cs typeface="+mn-cs"/>
                        </a:rPr>
                        <a:t>Obligación – Acotarse a los criterios establecidos para el almacenamiento, liberación y disposición de residuos peligrosos.</a:t>
                      </a:r>
                    </a:p>
                    <a:p>
                      <a:pPr marL="0" algn="just" defTabSz="914400" rtl="0" eaLnBrk="1" latinLnBrk="0" hangingPunct="1"/>
                      <a:r>
                        <a:rPr lang="es-MX" altLang="zh-CN" sz="1200" kern="1200" noProof="0" dirty="0">
                          <a:solidFill>
                            <a:schemeClr val="tx1"/>
                          </a:solidFill>
                          <a:latin typeface="+mn-lt"/>
                          <a:ea typeface="+mn-ea"/>
                          <a:cs typeface="+mn-cs"/>
                        </a:rPr>
                        <a:t>Riesgo / Pena – El incumplimiento en los criterios de disposición de residuos peligrosos establecidos en el Reglamento expone a la</a:t>
                      </a:r>
                    </a:p>
                    <a:p>
                      <a:pPr marL="0" algn="just" defTabSz="914400" rtl="0" eaLnBrk="1" latinLnBrk="0" hangingPunct="1"/>
                      <a:r>
                        <a:rPr lang="es-MX" altLang="zh-CN" sz="1200" kern="1200" noProof="0" dirty="0">
                          <a:solidFill>
                            <a:schemeClr val="tx1"/>
                          </a:solidFill>
                          <a:latin typeface="+mn-lt"/>
                          <a:ea typeface="+mn-ea"/>
                          <a:cs typeface="+mn-cs"/>
                        </a:rPr>
                        <a:t>empresa ante la PROFEPA en:</a:t>
                      </a:r>
                    </a:p>
                    <a:p>
                      <a:pPr marL="0" algn="just" defTabSz="914400" rtl="0" eaLnBrk="1" latinLnBrk="0" hangingPunct="1"/>
                      <a:r>
                        <a:rPr lang="es-MX" altLang="zh-CN" sz="1200" kern="1200" noProof="0" dirty="0">
                          <a:solidFill>
                            <a:schemeClr val="tx1"/>
                          </a:solidFill>
                          <a:latin typeface="+mn-lt"/>
                          <a:ea typeface="+mn-ea"/>
                          <a:cs typeface="+mn-cs"/>
                        </a:rPr>
                        <a:t>- Delito Federal</a:t>
                      </a:r>
                    </a:p>
                    <a:p>
                      <a:pPr marL="0" algn="just" defTabSz="914400" rtl="0" eaLnBrk="1" latinLnBrk="0" hangingPunct="1"/>
                      <a:r>
                        <a:rPr lang="es-MX" altLang="zh-CN" sz="1200" kern="1200" noProof="0" dirty="0">
                          <a:solidFill>
                            <a:schemeClr val="tx1"/>
                          </a:solidFill>
                          <a:latin typeface="+mn-lt"/>
                          <a:ea typeface="+mn-ea"/>
                          <a:cs typeface="+mn-cs"/>
                        </a:rPr>
                        <a:t>- Multas acorde a los daños ambientales y sociales provocados,</a:t>
                      </a:r>
                    </a:p>
                    <a:p>
                      <a:pPr marL="0" algn="just" defTabSz="914400" rtl="0" eaLnBrk="1" latinLnBrk="0" hangingPunct="1"/>
                      <a:r>
                        <a:rPr lang="es-MX" altLang="zh-CN" sz="1200" kern="1200" noProof="0" dirty="0">
                          <a:solidFill>
                            <a:schemeClr val="tx1"/>
                          </a:solidFill>
                          <a:latin typeface="+mn-lt"/>
                          <a:ea typeface="+mn-ea"/>
                          <a:cs typeface="+mn-cs"/>
                        </a:rPr>
                        <a:t>- Privación de libertad.</a:t>
                      </a:r>
                    </a:p>
                  </a:txBody>
                  <a:tcPr anchor="ctr"/>
                </a:tc>
                <a:extLst>
                  <a:ext uri="{0D108BD9-81ED-4DB2-BD59-A6C34878D82A}">
                    <a16:rowId xmlns:a16="http://schemas.microsoft.com/office/drawing/2014/main" val="10002"/>
                  </a:ext>
                </a:extLst>
              </a:tr>
            </a:tbl>
          </a:graphicData>
        </a:graphic>
      </p:graphicFrame>
      <p:sp>
        <p:nvSpPr>
          <p:cNvPr id="16" name="TextBox 1"/>
          <p:cNvSpPr txBox="1"/>
          <p:nvPr/>
        </p:nvSpPr>
        <p:spPr>
          <a:xfrm>
            <a:off x="2052984" y="304800"/>
            <a:ext cx="8078400" cy="532800"/>
          </a:xfrm>
          <a:prstGeom prst="rect">
            <a:avLst/>
          </a:prstGeom>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p:spPr>
        <p:txBody>
          <a:bodyPr anchor="ctr">
            <a:noAutofit/>
          </a:bodyPr>
          <a:lstStyle>
            <a:defPPr>
              <a:defRPr lang="es-MX"/>
            </a:defPPr>
            <a:lvl1pPr algn="ctr">
              <a:spcBef>
                <a:spcPct val="20000"/>
              </a:spcBef>
              <a:defRPr sz="2000">
                <a:solidFill>
                  <a:srgbClr val="002060"/>
                </a:solidFill>
                <a:latin typeface="Berlin Sans FB" panose="020E0602020502020306"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sz="2800" dirty="0"/>
              <a:t>Riesgos en el manejo de residuos electrónicos</a:t>
            </a:r>
          </a:p>
        </p:txBody>
      </p:sp>
    </p:spTree>
    <p:extLst>
      <p:ext uri="{BB962C8B-B14F-4D97-AF65-F5344CB8AC3E}">
        <p14:creationId xmlns:p14="http://schemas.microsoft.com/office/powerpoint/2010/main" val="3918343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4"/>
          <p:cNvGraphicFramePr>
            <a:graphicFrameLocks noGrp="1"/>
          </p:cNvGraphicFramePr>
          <p:nvPr>
            <p:extLst>
              <p:ext uri="{D42A27DB-BD31-4B8C-83A1-F6EECF244321}">
                <p14:modId xmlns:p14="http://schemas.microsoft.com/office/powerpoint/2010/main" val="2811193491"/>
              </p:ext>
            </p:extLst>
          </p:nvPr>
        </p:nvGraphicFramePr>
        <p:xfrm>
          <a:off x="824249" y="1547648"/>
          <a:ext cx="10933522" cy="4762500"/>
        </p:xfrm>
        <a:graphic>
          <a:graphicData uri="http://schemas.openxmlformats.org/drawingml/2006/table">
            <a:tbl>
              <a:tblPr>
                <a:tableStyleId>{E8B1032C-EA38-4F05-BA0D-38AFFFC7BED3}</a:tableStyleId>
              </a:tblPr>
              <a:tblGrid>
                <a:gridCol w="1438148">
                  <a:extLst>
                    <a:ext uri="{9D8B030D-6E8A-4147-A177-3AD203B41FA5}">
                      <a16:colId xmlns:a16="http://schemas.microsoft.com/office/drawing/2014/main" val="20000"/>
                    </a:ext>
                  </a:extLst>
                </a:gridCol>
                <a:gridCol w="117398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3141638">
                  <a:extLst>
                    <a:ext uri="{9D8B030D-6E8A-4147-A177-3AD203B41FA5}">
                      <a16:colId xmlns:a16="http://schemas.microsoft.com/office/drawing/2014/main" val="20003"/>
                    </a:ext>
                  </a:extLst>
                </a:gridCol>
                <a:gridCol w="4301543">
                  <a:extLst>
                    <a:ext uri="{9D8B030D-6E8A-4147-A177-3AD203B41FA5}">
                      <a16:colId xmlns:a16="http://schemas.microsoft.com/office/drawing/2014/main" val="20004"/>
                    </a:ext>
                  </a:extLst>
                </a:gridCol>
              </a:tblGrid>
              <a:tr h="0">
                <a:tc>
                  <a:txBody>
                    <a:bodyPr/>
                    <a:lstStyle/>
                    <a:p>
                      <a:pPr algn="ctr"/>
                      <a:r>
                        <a:rPr lang="es-MX" altLang="zh-CN" sz="1600" noProof="0">
                          <a:effectLst>
                            <a:outerShdw blurRad="38100" dist="38100" dir="2700000" algn="tl">
                              <a:srgbClr val="000000">
                                <a:alpha val="43137"/>
                              </a:srgbClr>
                            </a:outerShdw>
                          </a:effectLst>
                        </a:rPr>
                        <a:t>Ley / Norma</a:t>
                      </a:r>
                      <a:endParaRPr lang="es-MX" altLang="zh-CN" sz="1600" b="0" noProof="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noProof="0">
                          <a:effectLst>
                            <a:outerShdw blurRad="38100" dist="38100" dir="2700000" algn="tl">
                              <a:srgbClr val="000000">
                                <a:alpha val="43137"/>
                              </a:srgbClr>
                            </a:outerShdw>
                          </a:effectLst>
                        </a:rPr>
                        <a:t>Entidad</a:t>
                      </a:r>
                    </a:p>
                    <a:p>
                      <a:pPr algn="ctr"/>
                      <a:r>
                        <a:rPr lang="es-MX" altLang="zh-CN" sz="1600" noProof="0">
                          <a:effectLst>
                            <a:outerShdw blurRad="38100" dist="38100" dir="2700000" algn="tl">
                              <a:srgbClr val="000000">
                                <a:alpha val="43137"/>
                              </a:srgbClr>
                            </a:outerShdw>
                          </a:effectLst>
                        </a:rPr>
                        <a:t>Regulatoria</a:t>
                      </a:r>
                      <a:endParaRPr lang="es-MX" altLang="zh-CN" sz="1600" b="0" noProof="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noProof="0">
                          <a:effectLst>
                            <a:outerShdw blurRad="38100" dist="38100" dir="2700000" algn="tl">
                              <a:srgbClr val="000000">
                                <a:alpha val="43137"/>
                              </a:srgbClr>
                            </a:outerShdw>
                          </a:effectLst>
                        </a:rPr>
                        <a:t>Articulo</a:t>
                      </a:r>
                    </a:p>
                    <a:p>
                      <a:pPr algn="ctr"/>
                      <a:r>
                        <a:rPr lang="es-MX" altLang="zh-CN" sz="1600" noProof="0">
                          <a:effectLst>
                            <a:outerShdw blurRad="38100" dist="38100" dir="2700000" algn="tl">
                              <a:srgbClr val="000000">
                                <a:alpha val="43137"/>
                              </a:srgbClr>
                            </a:outerShdw>
                          </a:effectLst>
                        </a:rPr>
                        <a:t>/Punto</a:t>
                      </a:r>
                      <a:endParaRPr lang="es-MX" altLang="zh-CN" sz="1600" b="0" noProof="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noProof="0">
                          <a:effectLst>
                            <a:outerShdw blurRad="38100" dist="38100" dir="2700000" algn="tl">
                              <a:srgbClr val="000000">
                                <a:alpha val="43137"/>
                              </a:srgbClr>
                            </a:outerShdw>
                          </a:effectLst>
                        </a:rPr>
                        <a:t>Texto</a:t>
                      </a:r>
                      <a:endParaRPr lang="es-MX" altLang="zh-CN" sz="1600" b="0" noProof="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noProof="0">
                          <a:effectLst>
                            <a:outerShdw blurRad="38100" dist="38100" dir="2700000" algn="tl">
                              <a:srgbClr val="000000">
                                <a:alpha val="43137"/>
                              </a:srgbClr>
                            </a:outerShdw>
                          </a:effectLst>
                        </a:rPr>
                        <a:t>Obligaciones y Riesgos / Penas</a:t>
                      </a:r>
                      <a:endParaRPr lang="es-MX" altLang="zh-CN" sz="1600" b="0" noProof="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014220">
                <a:tc>
                  <a:txBody>
                    <a:bodyPr/>
                    <a:lstStyle/>
                    <a:p>
                      <a:pPr algn="just"/>
                      <a:r>
                        <a:rPr lang="es-MX" altLang="zh-CN" sz="1200" b="0" noProof="0">
                          <a:latin typeface="+mn-lt"/>
                        </a:rPr>
                        <a:t>NOM 052</a:t>
                      </a:r>
                      <a:endParaRPr lang="es-MX" altLang="zh-CN" sz="1200" b="0" noProof="0">
                        <a:solidFill>
                          <a:srgbClr val="FFFFFF"/>
                        </a:solidFill>
                        <a:latin typeface="+mn-lt"/>
                        <a:cs typeface="Times New Roman" pitchFamily="18" charset="0"/>
                      </a:endParaRP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MX" altLang="zh-CN" sz="1200" b="0" noProof="0">
                          <a:latin typeface="+mn-lt"/>
                        </a:rPr>
                        <a:t>PROFEPA</a:t>
                      </a:r>
                    </a:p>
                    <a:p>
                      <a:pPr algn="just"/>
                      <a:endParaRPr lang="es-MX" altLang="zh-CN" sz="1200" b="0" noProof="0">
                        <a:latin typeface="+mn-lt"/>
                      </a:endParaRPr>
                    </a:p>
                  </a:txBody>
                  <a:tcPr anchor="ctr"/>
                </a:tc>
                <a:tc>
                  <a:txBody>
                    <a:bodyPr/>
                    <a:lstStyle/>
                    <a:p>
                      <a:pPr algn="just"/>
                      <a:endParaRPr lang="es-MX" altLang="zh-CN" sz="1200" b="0" noProof="0">
                        <a:solidFill>
                          <a:srgbClr val="000000"/>
                        </a:solidFill>
                        <a:latin typeface="+mn-lt"/>
                        <a:cs typeface="Times New Roman" pitchFamily="18" charset="0"/>
                      </a:endParaRPr>
                    </a:p>
                  </a:txBody>
                  <a:tcPr anchor="ctr"/>
                </a:tc>
                <a:tc>
                  <a:txBody>
                    <a:bodyPr/>
                    <a:lstStyle/>
                    <a:p>
                      <a:pPr algn="just"/>
                      <a:r>
                        <a:rPr lang="es-MX" altLang="zh-CN" sz="1200" b="0" noProof="0">
                          <a:latin typeface="+mn-lt"/>
                        </a:rPr>
                        <a:t>Tiene como principal objetivo el establecimiento del procedimiento para la identificación de los residuos peligrosos y las características que hacen que se consideren como tales.</a:t>
                      </a:r>
                    </a:p>
                  </a:txBody>
                  <a:tcPr anchor="ctr"/>
                </a:tc>
                <a:tc>
                  <a:txBody>
                    <a:bodyPr/>
                    <a:lstStyle/>
                    <a:p>
                      <a:pPr algn="just"/>
                      <a:r>
                        <a:rPr lang="es-MX" altLang="zh-CN" sz="1200" b="0" noProof="0">
                          <a:latin typeface="+mn-lt"/>
                        </a:rPr>
                        <a:t>Obligación – Acotarse a los procedimientos de identificación, clasificación y disposición de sus</a:t>
                      </a:r>
                    </a:p>
                    <a:p>
                      <a:pPr algn="just"/>
                      <a:r>
                        <a:rPr lang="es-MX" altLang="zh-CN" sz="1200" b="0" noProof="0">
                          <a:latin typeface="+mn-lt"/>
                        </a:rPr>
                        <a:t>residuos peligrosos y las características que hacen que se consideren como tales.</a:t>
                      </a:r>
                    </a:p>
                    <a:p>
                      <a:pPr algn="just"/>
                      <a:r>
                        <a:rPr lang="es-MX" altLang="zh-CN" sz="1200" b="0" noProof="0">
                          <a:latin typeface="+mn-lt"/>
                        </a:rPr>
                        <a:t>- Riesgo / Pena – Se expone a la empresa ante la    PROFEPA como:</a:t>
                      </a:r>
                    </a:p>
                    <a:p>
                      <a:pPr algn="just"/>
                      <a:r>
                        <a:rPr lang="es-MX" altLang="zh-CN" sz="1200" b="0" noProof="0">
                          <a:latin typeface="+mn-lt"/>
                        </a:rPr>
                        <a:t>- Delito Federal, </a:t>
                      </a:r>
                    </a:p>
                    <a:p>
                      <a:pPr algn="just"/>
                      <a:r>
                        <a:rPr lang="es-MX" altLang="zh-CN" sz="1200" b="0" noProof="0">
                          <a:latin typeface="+mn-lt"/>
                        </a:rPr>
                        <a:t>- Multas acorde a los daños ambientales y </a:t>
                      </a:r>
                    </a:p>
                    <a:p>
                      <a:pPr algn="just"/>
                      <a:r>
                        <a:rPr lang="es-MX" altLang="zh-CN" sz="1200" b="0" noProof="0">
                          <a:latin typeface="+mn-lt"/>
                        </a:rPr>
                        <a:t>  sociales provocados,</a:t>
                      </a:r>
                    </a:p>
                    <a:p>
                      <a:pPr algn="just"/>
                      <a:r>
                        <a:rPr lang="es-MX" altLang="zh-CN" sz="1200" b="0" noProof="0">
                          <a:latin typeface="+mn-lt"/>
                        </a:rPr>
                        <a:t>- Privación de libertad.</a:t>
                      </a:r>
                    </a:p>
                  </a:txBody>
                  <a:tcPr anchor="ctr"/>
                </a:tc>
                <a:extLst>
                  <a:ext uri="{0D108BD9-81ED-4DB2-BD59-A6C34878D82A}">
                    <a16:rowId xmlns:a16="http://schemas.microsoft.com/office/drawing/2014/main" val="10001"/>
                  </a:ext>
                </a:extLst>
              </a:tr>
              <a:tr h="2169160">
                <a:tc>
                  <a:txBody>
                    <a:bodyPr/>
                    <a:lstStyle/>
                    <a:p>
                      <a:pPr algn="just"/>
                      <a:r>
                        <a:rPr lang="es-MX" altLang="zh-CN" sz="1200" b="0" noProof="0">
                          <a:latin typeface="+mn-lt"/>
                        </a:rPr>
                        <a:t>NOM 161</a:t>
                      </a:r>
                      <a:endParaRPr lang="es-MX" altLang="zh-CN" sz="1200" b="0" noProof="0">
                        <a:solidFill>
                          <a:srgbClr val="FFFFFF"/>
                        </a:solidFill>
                        <a:latin typeface="+mn-lt"/>
                        <a:cs typeface="Times New Roman" pitchFamily="18" charset="0"/>
                      </a:endParaRPr>
                    </a:p>
                  </a:txBody>
                  <a:tcPr anchor="ctr"/>
                </a:tc>
                <a:tc>
                  <a:txBody>
                    <a:bodyPr/>
                    <a:lstStyle/>
                    <a:p>
                      <a:pPr algn="just"/>
                      <a:r>
                        <a:rPr lang="es-MX" altLang="zh-CN" sz="1200" b="0" noProof="0">
                          <a:latin typeface="+mn-lt"/>
                        </a:rPr>
                        <a:t>PROFEPA</a:t>
                      </a:r>
                      <a:endParaRPr lang="es-MX" altLang="zh-CN" sz="1200" b="0" noProof="0">
                        <a:solidFill>
                          <a:srgbClr val="000000"/>
                        </a:solidFill>
                        <a:latin typeface="+mn-lt"/>
                        <a:cs typeface="Times New Roman" pitchFamily="18" charset="0"/>
                      </a:endParaRPr>
                    </a:p>
                  </a:txBody>
                  <a:tcPr anchor="ctr"/>
                </a:tc>
                <a:tc>
                  <a:txBody>
                    <a:bodyPr/>
                    <a:lstStyle/>
                    <a:p>
                      <a:pPr algn="just"/>
                      <a:endParaRPr lang="es-MX" altLang="zh-CN" sz="1200" b="0" noProof="0">
                        <a:latin typeface="+mn-lt"/>
                      </a:endParaRPr>
                    </a:p>
                  </a:txBody>
                  <a:tcPr anchor="ctr"/>
                </a:tc>
                <a:tc>
                  <a:txBody>
                    <a:bodyPr/>
                    <a:lstStyle/>
                    <a:p>
                      <a:pPr algn="just"/>
                      <a:r>
                        <a:rPr lang="es-MX" altLang="zh-CN" sz="1200" b="0" noProof="0">
                          <a:latin typeface="+mn-lt"/>
                        </a:rPr>
                        <a:t>Establece los criterios para </a:t>
                      </a:r>
                    </a:p>
                    <a:p>
                      <a:pPr algn="just"/>
                      <a:r>
                        <a:rPr lang="es-MX" altLang="zh-CN" sz="1200" b="0" noProof="0">
                          <a:latin typeface="+mn-lt"/>
                        </a:rPr>
                        <a:t>clasificar a los residuos de manejo </a:t>
                      </a:r>
                    </a:p>
                    <a:p>
                      <a:pPr algn="just"/>
                      <a:r>
                        <a:rPr lang="es-MX" altLang="zh-CN" sz="1200" b="0" noProof="0">
                          <a:latin typeface="+mn-lt"/>
                        </a:rPr>
                        <a:t>especial y determinar cuáles están </a:t>
                      </a:r>
                    </a:p>
                    <a:p>
                      <a:pPr algn="just"/>
                      <a:r>
                        <a:rPr lang="es-MX" altLang="zh-CN" sz="1200" b="0" noProof="0">
                          <a:latin typeface="+mn-lt"/>
                        </a:rPr>
                        <a:t>sujetos a plan de manejo; </a:t>
                      </a:r>
                    </a:p>
                    <a:p>
                      <a:pPr algn="just"/>
                      <a:r>
                        <a:rPr lang="es-MX" altLang="zh-CN" sz="1200" b="0" noProof="0">
                          <a:latin typeface="+mn-lt"/>
                        </a:rPr>
                        <a:t>El listado de los mismos, el procedimiento para la inclusión o exclusión ha dicho listado;</a:t>
                      </a:r>
                    </a:p>
                    <a:p>
                      <a:pPr algn="just"/>
                      <a:r>
                        <a:rPr lang="es-MX" altLang="zh-CN" sz="1200" b="0" noProof="0">
                          <a:latin typeface="+mn-lt"/>
                        </a:rPr>
                        <a:t>Así como los elementos y procedimientos para la formulación de los planes de manejo.</a:t>
                      </a:r>
                      <a:endParaRPr lang="es-MX" altLang="zh-CN" sz="1200" b="0" noProof="0">
                        <a:solidFill>
                          <a:srgbClr val="000000"/>
                        </a:solidFill>
                        <a:latin typeface="+mn-lt"/>
                        <a:cs typeface="Times New Roman" pitchFamily="18" charset="0"/>
                      </a:endParaRPr>
                    </a:p>
                  </a:txBody>
                  <a:tcPr anchor="ctr"/>
                </a:tc>
                <a:tc>
                  <a:txBody>
                    <a:bodyPr/>
                    <a:lstStyle/>
                    <a:p>
                      <a:pPr algn="just"/>
                      <a:r>
                        <a:rPr lang="es-MX" altLang="zh-CN" sz="1200" b="0" noProof="0" dirty="0">
                          <a:latin typeface="+mn-lt"/>
                        </a:rPr>
                        <a:t>Obligación – Definir y presentar un plan de manejo para los residuos de equipos electrónicos y eléctricos. Clasificando los materiales de aprovechamiento y los residuos de disposición.</a:t>
                      </a:r>
                    </a:p>
                    <a:p>
                      <a:pPr algn="just"/>
                      <a:r>
                        <a:rPr lang="es-MX" altLang="zh-CN" sz="1200" b="0" noProof="0" dirty="0">
                          <a:latin typeface="+mn-lt"/>
                        </a:rPr>
                        <a:t>Riesgo / Pena – Se expone a la empresa ante la </a:t>
                      </a:r>
                    </a:p>
                    <a:p>
                      <a:pPr algn="just"/>
                      <a:r>
                        <a:rPr lang="es-MX" altLang="zh-CN" sz="1200" b="0" noProof="0" dirty="0">
                          <a:latin typeface="+mn-lt"/>
                        </a:rPr>
                        <a:t>PROFEPA como:</a:t>
                      </a:r>
                    </a:p>
                    <a:p>
                      <a:pPr algn="just"/>
                      <a:r>
                        <a:rPr lang="es-MX" altLang="zh-CN" sz="1200" b="0" noProof="0" dirty="0">
                          <a:latin typeface="+mn-lt"/>
                        </a:rPr>
                        <a:t>- Delito Federal,</a:t>
                      </a:r>
                    </a:p>
                    <a:p>
                      <a:pPr algn="just"/>
                      <a:r>
                        <a:rPr lang="es-MX" altLang="zh-CN" sz="1200" b="0" noProof="0" dirty="0">
                          <a:latin typeface="+mn-lt"/>
                        </a:rPr>
                        <a:t>- Multas acorde a los daños ambientales y sociales   provocados,</a:t>
                      </a:r>
                    </a:p>
                    <a:p>
                      <a:pPr algn="just"/>
                      <a:r>
                        <a:rPr lang="es-MX" altLang="zh-CN" sz="1200" b="0" noProof="0" dirty="0">
                          <a:latin typeface="+mn-lt"/>
                        </a:rPr>
                        <a:t>- Privación de libertad.</a:t>
                      </a:r>
                      <a:endParaRPr lang="es-MX" altLang="zh-CN" sz="1200" b="0" noProof="0" dirty="0">
                        <a:solidFill>
                          <a:srgbClr val="000000"/>
                        </a:solidFill>
                        <a:latin typeface="+mn-lt"/>
                        <a:cs typeface="Times New Roman" pitchFamily="18" charset="0"/>
                      </a:endParaRPr>
                    </a:p>
                  </a:txBody>
                  <a:tcPr anchor="ctr"/>
                </a:tc>
                <a:extLst>
                  <a:ext uri="{0D108BD9-81ED-4DB2-BD59-A6C34878D82A}">
                    <a16:rowId xmlns:a16="http://schemas.microsoft.com/office/drawing/2014/main" val="10002"/>
                  </a:ext>
                </a:extLst>
              </a:tr>
            </a:tbl>
          </a:graphicData>
        </a:graphic>
      </p:graphicFrame>
      <p:sp>
        <p:nvSpPr>
          <p:cNvPr id="16" name="TextBox 1"/>
          <p:cNvSpPr txBox="1"/>
          <p:nvPr/>
        </p:nvSpPr>
        <p:spPr>
          <a:xfrm>
            <a:off x="2052984" y="304800"/>
            <a:ext cx="8078400" cy="532800"/>
          </a:xfrm>
          <a:prstGeom prst="rect">
            <a:avLst/>
          </a:prstGeom>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p:spPr>
        <p:txBody>
          <a:bodyPr anchor="ctr">
            <a:noAutofit/>
          </a:bodyPr>
          <a:lstStyle>
            <a:defPPr>
              <a:defRPr lang="es-MX"/>
            </a:defPPr>
            <a:lvl1pPr algn="ctr">
              <a:spcBef>
                <a:spcPct val="20000"/>
              </a:spcBef>
              <a:defRPr sz="2000">
                <a:solidFill>
                  <a:srgbClr val="002060"/>
                </a:solidFill>
                <a:latin typeface="Berlin Sans FB" panose="020E0602020502020306"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sz="2800" dirty="0"/>
              <a:t>Riesgos en el manejo de residuos electrónicos</a:t>
            </a:r>
          </a:p>
        </p:txBody>
      </p:sp>
    </p:spTree>
    <p:extLst>
      <p:ext uri="{BB962C8B-B14F-4D97-AF65-F5344CB8AC3E}">
        <p14:creationId xmlns:p14="http://schemas.microsoft.com/office/powerpoint/2010/main" val="88002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4"/>
          <p:cNvGraphicFramePr>
            <a:graphicFrameLocks noGrp="1"/>
          </p:cNvGraphicFramePr>
          <p:nvPr>
            <p:extLst>
              <p:ext uri="{D42A27DB-BD31-4B8C-83A1-F6EECF244321}">
                <p14:modId xmlns:p14="http://schemas.microsoft.com/office/powerpoint/2010/main" val="1353867179"/>
              </p:ext>
            </p:extLst>
          </p:nvPr>
        </p:nvGraphicFramePr>
        <p:xfrm>
          <a:off x="824249" y="1547648"/>
          <a:ext cx="10933522" cy="4762500"/>
        </p:xfrm>
        <a:graphic>
          <a:graphicData uri="http://schemas.openxmlformats.org/drawingml/2006/table">
            <a:tbl>
              <a:tblPr>
                <a:tableStyleId>{E8B1032C-EA38-4F05-BA0D-38AFFFC7BED3}</a:tableStyleId>
              </a:tblPr>
              <a:tblGrid>
                <a:gridCol w="1438148">
                  <a:extLst>
                    <a:ext uri="{9D8B030D-6E8A-4147-A177-3AD203B41FA5}">
                      <a16:colId xmlns:a16="http://schemas.microsoft.com/office/drawing/2014/main" val="20000"/>
                    </a:ext>
                  </a:extLst>
                </a:gridCol>
                <a:gridCol w="117398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3141638">
                  <a:extLst>
                    <a:ext uri="{9D8B030D-6E8A-4147-A177-3AD203B41FA5}">
                      <a16:colId xmlns:a16="http://schemas.microsoft.com/office/drawing/2014/main" val="20003"/>
                    </a:ext>
                  </a:extLst>
                </a:gridCol>
                <a:gridCol w="4301543">
                  <a:extLst>
                    <a:ext uri="{9D8B030D-6E8A-4147-A177-3AD203B41FA5}">
                      <a16:colId xmlns:a16="http://schemas.microsoft.com/office/drawing/2014/main" val="20004"/>
                    </a:ext>
                  </a:extLst>
                </a:gridCol>
              </a:tblGrid>
              <a:tr h="0">
                <a:tc>
                  <a:txBody>
                    <a:bodyPr/>
                    <a:lstStyle/>
                    <a:p>
                      <a:pPr algn="ctr"/>
                      <a:r>
                        <a:rPr lang="es-MX" altLang="zh-CN" sz="1600" noProof="0" dirty="0">
                          <a:effectLst>
                            <a:outerShdw blurRad="38100" dist="38100" dir="2700000" algn="tl">
                              <a:srgbClr val="000000">
                                <a:alpha val="43137"/>
                              </a:srgbClr>
                            </a:outerShdw>
                          </a:effectLst>
                        </a:rPr>
                        <a:t>Ley / Norma</a:t>
                      </a:r>
                      <a:endParaRPr lang="es-MX" altLang="zh-CN" sz="1600" b="0" noProof="0"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noProof="0" dirty="0">
                          <a:effectLst>
                            <a:outerShdw blurRad="38100" dist="38100" dir="2700000" algn="tl">
                              <a:srgbClr val="000000">
                                <a:alpha val="43137"/>
                              </a:srgbClr>
                            </a:outerShdw>
                          </a:effectLst>
                        </a:rPr>
                        <a:t>Entidad</a:t>
                      </a:r>
                    </a:p>
                    <a:p>
                      <a:pPr algn="ctr"/>
                      <a:r>
                        <a:rPr lang="es-MX" altLang="zh-CN" sz="1600" noProof="0" dirty="0">
                          <a:effectLst>
                            <a:outerShdw blurRad="38100" dist="38100" dir="2700000" algn="tl">
                              <a:srgbClr val="000000">
                                <a:alpha val="43137"/>
                              </a:srgbClr>
                            </a:outerShdw>
                          </a:effectLst>
                        </a:rPr>
                        <a:t>Regulatoria</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noProof="0" dirty="0">
                          <a:effectLst>
                            <a:outerShdw blurRad="38100" dist="38100" dir="2700000" algn="tl">
                              <a:srgbClr val="000000">
                                <a:alpha val="43137"/>
                              </a:srgbClr>
                            </a:outerShdw>
                          </a:effectLst>
                        </a:rPr>
                        <a:t>Articulo</a:t>
                      </a:r>
                    </a:p>
                    <a:p>
                      <a:pPr algn="ctr"/>
                      <a:r>
                        <a:rPr lang="es-MX" altLang="zh-CN" sz="1600" noProof="0" dirty="0">
                          <a:effectLst>
                            <a:outerShdw blurRad="38100" dist="38100" dir="2700000" algn="tl">
                              <a:srgbClr val="000000">
                                <a:alpha val="43137"/>
                              </a:srgbClr>
                            </a:outerShdw>
                          </a:effectLst>
                        </a:rPr>
                        <a:t>/Punto</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s-MX" altLang="zh-CN" sz="1600" noProof="0" dirty="0">
                          <a:effectLst>
                            <a:outerShdw blurRad="38100" dist="38100" dir="2700000" algn="tl">
                              <a:srgbClr val="000000">
                                <a:alpha val="43137"/>
                              </a:srgbClr>
                            </a:outerShdw>
                          </a:effectLst>
                        </a:rPr>
                        <a:t>Texto</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tc>
                  <a:txBody>
                    <a:bodyPr/>
                    <a:lstStyle/>
                    <a:p>
                      <a:pPr algn="ctr"/>
                      <a:r>
                        <a:rPr lang="es-MX" altLang="zh-CN" sz="1600" noProof="0" dirty="0">
                          <a:effectLst>
                            <a:outerShdw blurRad="38100" dist="38100" dir="2700000" algn="tl">
                              <a:srgbClr val="000000">
                                <a:alpha val="43137"/>
                              </a:srgbClr>
                            </a:outerShdw>
                          </a:effectLst>
                        </a:rPr>
                        <a:t>Obligaciones y Riesgos / Penas</a:t>
                      </a:r>
                      <a:endParaRPr lang="es-MX" altLang="zh-CN" sz="1600" b="0" noProof="0" dirty="0">
                        <a:solidFill>
                          <a:sysClr val="windowText" lastClr="0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014220">
                <a:tc>
                  <a:txBody>
                    <a:bodyPr/>
                    <a:lstStyle/>
                    <a:p>
                      <a:pPr algn="ctr"/>
                      <a:r>
                        <a:rPr lang="en-US" altLang="zh-CN" sz="1200" b="0" dirty="0">
                          <a:latin typeface="+mn-lt"/>
                        </a:rPr>
                        <a:t>Ley Federal de </a:t>
                      </a:r>
                      <a:endParaRPr lang="zh-CN" altLang="en-US" sz="1200" b="0" dirty="0">
                        <a:latin typeface="+mn-lt"/>
                      </a:endParaRPr>
                    </a:p>
                    <a:p>
                      <a:pPr algn="ctr"/>
                      <a:r>
                        <a:rPr lang="en-US" altLang="zh-CN" sz="1200" b="0" dirty="0">
                          <a:latin typeface="+mn-lt"/>
                        </a:rPr>
                        <a:t>Protección de </a:t>
                      </a:r>
                      <a:endParaRPr lang="zh-CN" altLang="en-US" sz="1200" b="0" dirty="0">
                        <a:latin typeface="+mn-lt"/>
                      </a:endParaRPr>
                    </a:p>
                    <a:p>
                      <a:pPr algn="ctr"/>
                      <a:r>
                        <a:rPr lang="en-US" altLang="zh-CN" sz="1200" b="0" dirty="0">
                          <a:latin typeface="+mn-lt"/>
                        </a:rPr>
                        <a:t>Datos Personales </a:t>
                      </a:r>
                      <a:endParaRPr lang="zh-CN" altLang="en-US" sz="1200" b="0" dirty="0">
                        <a:latin typeface="+mn-lt"/>
                      </a:endParaRPr>
                    </a:p>
                    <a:p>
                      <a:pPr algn="ctr"/>
                      <a:r>
                        <a:rPr lang="en-US" altLang="zh-CN" sz="1200" b="0" dirty="0">
                          <a:latin typeface="+mn-lt"/>
                        </a:rPr>
                        <a:t>En Posesión de </a:t>
                      </a:r>
                      <a:endParaRPr lang="zh-CN" altLang="en-US" sz="1200" b="0" dirty="0">
                        <a:latin typeface="+mn-lt"/>
                      </a:endParaRPr>
                    </a:p>
                    <a:p>
                      <a:pPr algn="ctr"/>
                      <a:r>
                        <a:rPr lang="en-US" altLang="zh-CN" sz="1200" b="0" dirty="0">
                          <a:latin typeface="+mn-lt"/>
                        </a:rPr>
                        <a:t>Los Particulares</a:t>
                      </a:r>
                      <a:endParaRPr lang="zh-CN" altLang="en-US" sz="1200" b="0" dirty="0">
                        <a:latin typeface="+mn-lt"/>
                      </a:endParaRPr>
                    </a:p>
                    <a:p>
                      <a:pPr algn="ctr"/>
                      <a:r>
                        <a:rPr lang="en-US" altLang="zh-CN" sz="1200" b="0" dirty="0">
                          <a:latin typeface="+mn-lt"/>
                        </a:rPr>
                        <a:t>(LFPDPP)</a:t>
                      </a:r>
                      <a:endParaRPr lang="zh-CN" altLang="en-US" sz="1200" b="0" dirty="0">
                        <a:solidFill>
                          <a:srgbClr val="FFFFFF"/>
                        </a:solidFill>
                        <a:latin typeface="+mn-lt"/>
                        <a:cs typeface="Times New Roman" pitchFamily="18" charset="0"/>
                      </a:endParaRPr>
                    </a:p>
                  </a:txBody>
                  <a:tcPr anchor="ctr"/>
                </a:tc>
                <a:tc>
                  <a:txBody>
                    <a:bodyPr/>
                    <a:lstStyle/>
                    <a:p>
                      <a:pPr algn="ctr"/>
                      <a:r>
                        <a:rPr lang="en-US" altLang="zh-CN" sz="1200" b="0" dirty="0">
                          <a:latin typeface="+mn-lt"/>
                        </a:rPr>
                        <a:t>Instituto Federal </a:t>
                      </a:r>
                      <a:endParaRPr lang="zh-CN" altLang="en-US" sz="1200" b="0" dirty="0">
                        <a:latin typeface="+mn-lt"/>
                      </a:endParaRPr>
                    </a:p>
                    <a:p>
                      <a:pPr algn="ctr"/>
                      <a:r>
                        <a:rPr lang="en-US" altLang="zh-CN" sz="1200" b="0" dirty="0">
                          <a:latin typeface="+mn-lt"/>
                        </a:rPr>
                        <a:t>de Acceso a la Información y Protección de</a:t>
                      </a:r>
                      <a:endParaRPr lang="zh-CN" altLang="en-US" sz="1200" b="0" dirty="0">
                        <a:latin typeface="+mn-lt"/>
                      </a:endParaRPr>
                    </a:p>
                    <a:p>
                      <a:pPr algn="ctr"/>
                      <a:r>
                        <a:rPr lang="en-US" altLang="zh-CN" sz="1200" b="0" dirty="0">
                          <a:latin typeface="+mn-lt"/>
                        </a:rPr>
                        <a:t>Datos (IFAI)</a:t>
                      </a:r>
                      <a:endParaRPr lang="zh-CN" altLang="en-US" sz="1200" b="0" dirty="0">
                        <a:solidFill>
                          <a:srgbClr val="000000"/>
                        </a:solidFill>
                        <a:latin typeface="+mn-lt"/>
                        <a:cs typeface="Times New Roman" pitchFamily="18" charset="0"/>
                      </a:endParaRPr>
                    </a:p>
                  </a:txBody>
                  <a:tcPr anchor="ctr"/>
                </a:tc>
                <a:tc>
                  <a:txBody>
                    <a:bodyPr/>
                    <a:lstStyle/>
                    <a:p>
                      <a:pPr algn="ctr"/>
                      <a:r>
                        <a:rPr lang="en-US" altLang="zh-CN" sz="1200" b="0" dirty="0">
                          <a:latin typeface="+mn-lt"/>
                        </a:rPr>
                        <a:t>Artículo 64</a:t>
                      </a:r>
                      <a:endParaRPr lang="zh-CN" altLang="en-US" sz="1200" b="0" dirty="0">
                        <a:solidFill>
                          <a:srgbClr val="000000"/>
                        </a:solidFill>
                        <a:latin typeface="+mn-lt"/>
                        <a:cs typeface="Times New Roman" pitchFamily="18" charset="0"/>
                      </a:endParaRPr>
                    </a:p>
                  </a:txBody>
                  <a:tcPr anchor="ctr"/>
                </a:tc>
                <a:tc>
                  <a:txBody>
                    <a:bodyPr/>
                    <a:lstStyle/>
                    <a:p>
                      <a:pPr algn="just"/>
                      <a:r>
                        <a:rPr lang="en-US" altLang="zh-CN" sz="1200" b="0" dirty="0">
                          <a:latin typeface="+mn-lt"/>
                        </a:rPr>
                        <a:t>La presente Ley es de orden público y de observancia general en toda la </a:t>
                      </a:r>
                      <a:r>
                        <a:rPr lang="es-MX" altLang="zh-CN" sz="1200" b="0" noProof="0" dirty="0">
                          <a:latin typeface="+mn-lt"/>
                        </a:rPr>
                        <a:t>República</a:t>
                      </a:r>
                      <a:r>
                        <a:rPr lang="en-US" altLang="zh-CN" sz="1200" b="0" dirty="0">
                          <a:latin typeface="+mn-lt"/>
                        </a:rPr>
                        <a:t> y tiene por objeto la protección de los datos personales en posesión de los particulares, con la finalidad de regular su tratamiento Legítimo, controlado e informado, a efecto de garantizar la privacidad y el derecho a la autodeterminación informativa de las personas.</a:t>
                      </a:r>
                      <a:endParaRPr lang="zh-CN" altLang="en-US" sz="1200" b="0" dirty="0">
                        <a:solidFill>
                          <a:srgbClr val="000000"/>
                        </a:solidFill>
                        <a:latin typeface="+mn-lt"/>
                        <a:cs typeface="Times New Roman" pitchFamily="18" charset="0"/>
                      </a:endParaRPr>
                    </a:p>
                  </a:txBody>
                  <a:tcPr anchor="ctr"/>
                </a:tc>
                <a:tc>
                  <a:txBody>
                    <a:bodyPr/>
                    <a:lstStyle/>
                    <a:p>
                      <a:pPr algn="just"/>
                      <a:r>
                        <a:rPr lang="en-US" altLang="zh-CN" sz="1200" b="0" dirty="0">
                          <a:latin typeface="+mn-lt"/>
                        </a:rPr>
                        <a:t>Obligación – La protección de TODOS los datos de información personales. </a:t>
                      </a:r>
                      <a:endParaRPr lang="zh-CN" altLang="en-US" sz="1200" b="0" dirty="0">
                        <a:latin typeface="+mn-lt"/>
                      </a:endParaRPr>
                    </a:p>
                    <a:p>
                      <a:pPr algn="just"/>
                      <a:r>
                        <a:rPr lang="en-US" altLang="zh-CN" sz="1200" b="0" dirty="0">
                          <a:latin typeface="+mn-lt"/>
                        </a:rPr>
                        <a:t>Riesgo / Pena – Se expone a la empresa ante el IFAI :</a:t>
                      </a:r>
                    </a:p>
                    <a:p>
                      <a:pPr algn="just"/>
                      <a:endParaRPr lang="zh-CN" altLang="en-US" sz="1200" b="0" dirty="0">
                        <a:latin typeface="+mn-lt"/>
                      </a:endParaRPr>
                    </a:p>
                    <a:p>
                      <a:pPr algn="just"/>
                      <a:r>
                        <a:rPr lang="en-US" altLang="zh-CN" sz="1200" b="0" dirty="0">
                          <a:latin typeface="+mn-lt"/>
                        </a:rPr>
                        <a:t>- Delito Federal,</a:t>
                      </a:r>
                      <a:endParaRPr lang="zh-CN" altLang="en-US" sz="1200" b="0" dirty="0">
                        <a:latin typeface="+mn-lt"/>
                      </a:endParaRPr>
                    </a:p>
                    <a:p>
                      <a:pPr algn="just"/>
                      <a:r>
                        <a:rPr lang="en-US" altLang="zh-CN" sz="1200" b="0" dirty="0">
                          <a:latin typeface="+mn-lt"/>
                        </a:rPr>
                        <a:t>- Multas acorde a los daños ambientales y sociales provocados, </a:t>
                      </a:r>
                      <a:endParaRPr lang="zh-CN" altLang="en-US" sz="1200" b="0" dirty="0">
                        <a:latin typeface="+mn-lt"/>
                      </a:endParaRPr>
                    </a:p>
                    <a:p>
                      <a:pPr algn="just"/>
                      <a:r>
                        <a:rPr lang="en-US" altLang="zh-CN" sz="1200" b="0" dirty="0">
                          <a:latin typeface="+mn-lt"/>
                        </a:rPr>
                        <a:t>- Privación de libertad.</a:t>
                      </a:r>
                      <a:endParaRPr lang="zh-CN" altLang="en-US" sz="1200" b="0" dirty="0">
                        <a:solidFill>
                          <a:srgbClr val="000000"/>
                        </a:solidFill>
                        <a:latin typeface="+mn-lt"/>
                        <a:cs typeface="Times New Roman" pitchFamily="18" charset="0"/>
                      </a:endParaRPr>
                    </a:p>
                  </a:txBody>
                  <a:tcPr anchor="ctr"/>
                </a:tc>
                <a:extLst>
                  <a:ext uri="{0D108BD9-81ED-4DB2-BD59-A6C34878D82A}">
                    <a16:rowId xmlns:a16="http://schemas.microsoft.com/office/drawing/2014/main" val="10001"/>
                  </a:ext>
                </a:extLst>
              </a:tr>
              <a:tr h="2169160">
                <a:tc>
                  <a:txBody>
                    <a:bodyPr/>
                    <a:lstStyle/>
                    <a:p>
                      <a:pPr algn="ctr"/>
                      <a:r>
                        <a:rPr lang="en-US" altLang="zh-CN" sz="1200" b="0" dirty="0">
                          <a:latin typeface="+mn-lt"/>
                        </a:rPr>
                        <a:t>Reglamento de la </a:t>
                      </a:r>
                      <a:endParaRPr lang="zh-CN" altLang="en-US" sz="1200" b="0" dirty="0">
                        <a:latin typeface="+mn-lt"/>
                      </a:endParaRPr>
                    </a:p>
                    <a:p>
                      <a:pPr algn="ctr"/>
                      <a:r>
                        <a:rPr lang="en-US" altLang="zh-CN" sz="1200" b="0" dirty="0">
                          <a:latin typeface="+mn-lt"/>
                        </a:rPr>
                        <a:t>Ley Federal de </a:t>
                      </a:r>
                      <a:endParaRPr lang="zh-CN" altLang="en-US" sz="1200" b="0" dirty="0">
                        <a:latin typeface="+mn-lt"/>
                      </a:endParaRPr>
                    </a:p>
                    <a:p>
                      <a:pPr algn="ctr"/>
                      <a:r>
                        <a:rPr lang="en-US" altLang="zh-CN" sz="1200" b="0" dirty="0">
                          <a:latin typeface="+mn-lt"/>
                        </a:rPr>
                        <a:t>Protección de </a:t>
                      </a:r>
                      <a:endParaRPr lang="zh-CN" altLang="en-US" sz="1200" b="0" dirty="0">
                        <a:latin typeface="+mn-lt"/>
                      </a:endParaRPr>
                    </a:p>
                    <a:p>
                      <a:pPr algn="ctr"/>
                      <a:r>
                        <a:rPr lang="en-US" altLang="zh-CN" sz="1200" b="0" dirty="0">
                          <a:latin typeface="+mn-lt"/>
                        </a:rPr>
                        <a:t>Datos Personales </a:t>
                      </a:r>
                      <a:endParaRPr lang="zh-CN" altLang="en-US" sz="1200" b="0" dirty="0">
                        <a:latin typeface="+mn-lt"/>
                      </a:endParaRPr>
                    </a:p>
                    <a:p>
                      <a:pPr algn="ctr"/>
                      <a:r>
                        <a:rPr lang="en-US" altLang="zh-CN" sz="1200" b="0" dirty="0">
                          <a:latin typeface="+mn-lt"/>
                        </a:rPr>
                        <a:t>en Posesión de </a:t>
                      </a:r>
                      <a:endParaRPr lang="zh-CN" altLang="en-US" sz="1200" b="0" dirty="0">
                        <a:latin typeface="+mn-lt"/>
                      </a:endParaRPr>
                    </a:p>
                    <a:p>
                      <a:pPr algn="ctr"/>
                      <a:r>
                        <a:rPr lang="en-US" altLang="zh-CN" sz="1200" b="0" dirty="0">
                          <a:latin typeface="+mn-lt"/>
                        </a:rPr>
                        <a:t>Los Particulares</a:t>
                      </a:r>
                      <a:endParaRPr lang="zh-CN" altLang="en-US" sz="1200" b="0" dirty="0">
                        <a:latin typeface="+mn-lt"/>
                      </a:endParaRPr>
                    </a:p>
                    <a:p>
                      <a:pPr algn="ctr"/>
                      <a:r>
                        <a:rPr lang="en-US" altLang="zh-CN" sz="1200" b="0" dirty="0">
                          <a:latin typeface="+mn-lt"/>
                        </a:rPr>
                        <a:t>(RLFPDPP)</a:t>
                      </a:r>
                      <a:endParaRPr lang="zh-CN" altLang="en-US" sz="1200" b="0" dirty="0">
                        <a:solidFill>
                          <a:srgbClr val="FFFFFF"/>
                        </a:solidFill>
                        <a:latin typeface="+mn-lt"/>
                        <a:cs typeface="Times New Roman" pitchFamily="18" charset="0"/>
                      </a:endParaRPr>
                    </a:p>
                  </a:txBody>
                  <a:tcPr anchor="ctr"/>
                </a:tc>
                <a:tc>
                  <a:txBody>
                    <a:bodyPr/>
                    <a:lstStyle/>
                    <a:p>
                      <a:pPr algn="ctr"/>
                      <a:r>
                        <a:rPr lang="en-US" altLang="zh-CN" sz="1200" b="0" dirty="0">
                          <a:latin typeface="+mn-lt"/>
                        </a:rPr>
                        <a:t>Instituto Federal </a:t>
                      </a:r>
                      <a:endParaRPr lang="zh-CN" altLang="en-US" sz="1200" b="0" dirty="0">
                        <a:latin typeface="+mn-lt"/>
                      </a:endParaRPr>
                    </a:p>
                    <a:p>
                      <a:pPr algn="ctr"/>
                      <a:r>
                        <a:rPr lang="en-US" altLang="zh-CN" sz="1200" b="0" dirty="0">
                          <a:latin typeface="+mn-lt"/>
                        </a:rPr>
                        <a:t>de Acceso a la Información y Protección de </a:t>
                      </a:r>
                      <a:endParaRPr lang="zh-CN" altLang="en-US" sz="1200" b="0" dirty="0">
                        <a:latin typeface="+mn-lt"/>
                      </a:endParaRPr>
                    </a:p>
                    <a:p>
                      <a:pPr algn="ctr"/>
                      <a:r>
                        <a:rPr lang="en-US" altLang="zh-CN" sz="1200" b="0" dirty="0">
                          <a:latin typeface="+mn-lt"/>
                        </a:rPr>
                        <a:t>Datos (IFAI)</a:t>
                      </a:r>
                      <a:endParaRPr lang="zh-CN" altLang="en-US" sz="1200" b="0" dirty="0">
                        <a:solidFill>
                          <a:srgbClr val="000000"/>
                        </a:solidFill>
                        <a:latin typeface="+mn-lt"/>
                        <a:cs typeface="Times New Roman" pitchFamily="18" charset="0"/>
                      </a:endParaRPr>
                    </a:p>
                  </a:txBody>
                  <a:tcPr anchor="ctr"/>
                </a:tc>
                <a:tc>
                  <a:txBody>
                    <a:bodyPr/>
                    <a:lstStyle/>
                    <a:p>
                      <a:pPr algn="ctr"/>
                      <a:r>
                        <a:rPr lang="en-US" altLang="zh-CN" sz="1200" b="0" dirty="0">
                          <a:latin typeface="+mn-lt"/>
                        </a:rPr>
                        <a:t>Artículo 64</a:t>
                      </a:r>
                      <a:endParaRPr lang="zh-CN" altLang="en-US" sz="1200" b="0" dirty="0">
                        <a:solidFill>
                          <a:srgbClr val="000000"/>
                        </a:solidFill>
                        <a:latin typeface="+mn-lt"/>
                        <a:cs typeface="Times New Roman" pitchFamily="18" charset="0"/>
                      </a:endParaRPr>
                    </a:p>
                  </a:txBody>
                  <a:tcPr anchor="ctr"/>
                </a:tc>
                <a:tc>
                  <a:txBody>
                    <a:bodyPr/>
                    <a:lstStyle/>
                    <a:p>
                      <a:pPr algn="just"/>
                      <a:r>
                        <a:rPr lang="en-US" altLang="zh-CN" sz="1200" b="0" dirty="0">
                          <a:latin typeface="+mn-lt"/>
                        </a:rPr>
                        <a:t>El presente ordenamiento tiene por objeto reglamentar las disposiciones de la Ley Federal de Protección de Datos Personales en Posesión de los Particulares.</a:t>
                      </a:r>
                      <a:endParaRPr lang="zh-CN" altLang="en-US" sz="1200" b="0" dirty="0">
                        <a:latin typeface="+mn-lt"/>
                      </a:endParaRPr>
                    </a:p>
                    <a:p>
                      <a:pPr algn="just"/>
                      <a:r>
                        <a:rPr lang="en-US" altLang="zh-CN" sz="1200" b="0" dirty="0">
                          <a:latin typeface="+mn-lt"/>
                        </a:rPr>
                        <a:t>Se definen:</a:t>
                      </a:r>
                      <a:endParaRPr lang="zh-CN" altLang="en-US" sz="1200" b="0" dirty="0">
                        <a:latin typeface="+mn-lt"/>
                      </a:endParaRPr>
                    </a:p>
                    <a:p>
                      <a:pPr algn="just"/>
                      <a:r>
                        <a:rPr lang="en-US" altLang="zh-CN" sz="1200" b="0" dirty="0">
                          <a:latin typeface="+mn-lt"/>
                        </a:rPr>
                        <a:t>- Entorno Digital (hardware, software,  redes, aplicaciones, servicios)</a:t>
                      </a:r>
                      <a:endParaRPr lang="zh-CN" altLang="en-US" sz="1200" b="0" dirty="0">
                        <a:latin typeface="+mn-lt"/>
                      </a:endParaRPr>
                    </a:p>
                    <a:p>
                      <a:pPr marL="0" indent="0" algn="just">
                        <a:buFontTx/>
                        <a:buNone/>
                      </a:pPr>
                      <a:r>
                        <a:rPr lang="en-US" altLang="zh-CN" sz="1200" b="0" dirty="0">
                          <a:latin typeface="+mn-lt"/>
                        </a:rPr>
                        <a:t>- Medidas de Seguridad </a:t>
                      </a:r>
                    </a:p>
                    <a:p>
                      <a:pPr marL="0" indent="0" algn="just">
                        <a:buFontTx/>
                        <a:buNone/>
                      </a:pPr>
                      <a:r>
                        <a:rPr lang="en-US" altLang="zh-CN" sz="1200" b="0" dirty="0">
                          <a:latin typeface="+mn-lt"/>
                        </a:rPr>
                        <a:t>- Garantías</a:t>
                      </a:r>
                      <a:endParaRPr lang="zh-CN" altLang="en-US" sz="1200" b="0" dirty="0">
                        <a:latin typeface="+mn-lt"/>
                      </a:endParaRPr>
                    </a:p>
                    <a:p>
                      <a:pPr algn="just"/>
                      <a:r>
                        <a:rPr lang="en-US" altLang="zh-CN" sz="1200" b="0" dirty="0">
                          <a:latin typeface="+mn-lt"/>
                        </a:rPr>
                        <a:t>- Soporte y evidencias.</a:t>
                      </a:r>
                      <a:endParaRPr lang="zh-CN" altLang="en-US" sz="1200" b="0" dirty="0">
                        <a:solidFill>
                          <a:srgbClr val="000000"/>
                        </a:solidFill>
                        <a:latin typeface="+mn-lt"/>
                        <a:cs typeface="Times New Roman" pitchFamily="18" charset="0"/>
                      </a:endParaRPr>
                    </a:p>
                  </a:txBody>
                  <a:tcPr anchor="ctr"/>
                </a:tc>
                <a:tc>
                  <a:txBody>
                    <a:bodyPr/>
                    <a:lstStyle/>
                    <a:p>
                      <a:pPr algn="just"/>
                      <a:r>
                        <a:rPr lang="en-US" altLang="zh-CN" sz="1200" b="0" u="none" dirty="0">
                          <a:latin typeface="+mn-lt"/>
                        </a:rPr>
                        <a:t>Obligación – </a:t>
                      </a:r>
                      <a:r>
                        <a:rPr lang="en-US" altLang="zh-CN" sz="1200" b="0" dirty="0">
                          <a:latin typeface="+mn-lt"/>
                        </a:rPr>
                        <a:t>La protección de TODOS los datos de información personal es en base a lo establecido en el reglamento.</a:t>
                      </a:r>
                      <a:endParaRPr lang="zh-CN" altLang="en-US" sz="1200" b="0" dirty="0">
                        <a:latin typeface="+mn-lt"/>
                      </a:endParaRPr>
                    </a:p>
                    <a:p>
                      <a:pPr algn="just"/>
                      <a:r>
                        <a:rPr lang="en-US" altLang="zh-CN" sz="1200" b="0" dirty="0">
                          <a:latin typeface="+mn-lt"/>
                        </a:rPr>
                        <a:t>Riesgo / Pena – Se expone a la empresa ante el IFAI:</a:t>
                      </a:r>
                    </a:p>
                    <a:p>
                      <a:pPr algn="just"/>
                      <a:endParaRPr lang="zh-CN" altLang="en-US" sz="1200" b="0" dirty="0">
                        <a:latin typeface="+mn-lt"/>
                      </a:endParaRPr>
                    </a:p>
                    <a:p>
                      <a:pPr algn="just"/>
                      <a:r>
                        <a:rPr lang="en-US" altLang="zh-CN" sz="1200" b="0" dirty="0">
                          <a:latin typeface="+mn-lt"/>
                        </a:rPr>
                        <a:t>- Delito Federal,</a:t>
                      </a:r>
                      <a:endParaRPr lang="zh-CN" altLang="en-US" sz="1200" b="0" dirty="0">
                        <a:latin typeface="+mn-lt"/>
                      </a:endParaRPr>
                    </a:p>
                    <a:p>
                      <a:pPr algn="just"/>
                      <a:r>
                        <a:rPr lang="en-US" altLang="zh-CN" sz="1200" b="0" dirty="0">
                          <a:latin typeface="+mn-lt"/>
                        </a:rPr>
                        <a:t>- Multas acorde a los daños ambientales y sociales provocados, </a:t>
                      </a:r>
                      <a:endParaRPr lang="zh-CN" altLang="en-US" sz="1200" b="0" dirty="0">
                        <a:latin typeface="+mn-lt"/>
                      </a:endParaRPr>
                    </a:p>
                    <a:p>
                      <a:pPr algn="just"/>
                      <a:r>
                        <a:rPr lang="en-US" altLang="zh-CN" sz="1200" b="0" dirty="0">
                          <a:latin typeface="+mn-lt"/>
                        </a:rPr>
                        <a:t>- Privación de libertad.</a:t>
                      </a:r>
                      <a:endParaRPr lang="zh-CN" altLang="en-US" sz="1200" b="0" dirty="0">
                        <a:solidFill>
                          <a:srgbClr val="000000"/>
                        </a:solidFill>
                        <a:latin typeface="+mn-lt"/>
                        <a:cs typeface="Times New Roman" pitchFamily="18" charset="0"/>
                      </a:endParaRPr>
                    </a:p>
                  </a:txBody>
                  <a:tcPr anchor="ctr"/>
                </a:tc>
                <a:extLst>
                  <a:ext uri="{0D108BD9-81ED-4DB2-BD59-A6C34878D82A}">
                    <a16:rowId xmlns:a16="http://schemas.microsoft.com/office/drawing/2014/main" val="10002"/>
                  </a:ext>
                </a:extLst>
              </a:tr>
            </a:tbl>
          </a:graphicData>
        </a:graphic>
      </p:graphicFrame>
      <p:sp>
        <p:nvSpPr>
          <p:cNvPr id="16" name="TextBox 1"/>
          <p:cNvSpPr txBox="1"/>
          <p:nvPr/>
        </p:nvSpPr>
        <p:spPr>
          <a:xfrm>
            <a:off x="2052984" y="304800"/>
            <a:ext cx="8078400" cy="532800"/>
          </a:xfrm>
          <a:prstGeom prst="rect">
            <a:avLst/>
          </a:prstGeom>
          <a:gradFill>
            <a:gsLst>
              <a:gs pos="0">
                <a:schemeClr val="accent6">
                  <a:lumMod val="75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p:spPr>
        <p:txBody>
          <a:bodyPr anchor="ctr">
            <a:noAutofit/>
          </a:bodyPr>
          <a:lstStyle>
            <a:defPPr>
              <a:defRPr lang="es-MX"/>
            </a:defPPr>
            <a:lvl1pPr algn="ctr">
              <a:spcBef>
                <a:spcPct val="20000"/>
              </a:spcBef>
              <a:defRPr sz="2000">
                <a:solidFill>
                  <a:srgbClr val="002060"/>
                </a:solidFill>
                <a:latin typeface="Berlin Sans FB" panose="020E0602020502020306"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sz="2800" dirty="0"/>
              <a:t>Riesgos en el manejo de residuos electrónicos</a:t>
            </a:r>
          </a:p>
        </p:txBody>
      </p:sp>
    </p:spTree>
    <p:extLst>
      <p:ext uri="{BB962C8B-B14F-4D97-AF65-F5344CB8AC3E}">
        <p14:creationId xmlns:p14="http://schemas.microsoft.com/office/powerpoint/2010/main" val="398113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la imagen para basura electronica">
            <a:extLst>
              <a:ext uri="{FF2B5EF4-FFF2-40B4-BE49-F238E27FC236}">
                <a16:creationId xmlns:a16="http://schemas.microsoft.com/office/drawing/2014/main" id="{1961B482-9157-41F0-B0CF-C75C45F42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6" y="1983349"/>
            <a:ext cx="4380364" cy="318268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511809" y="5827776"/>
            <a:ext cx="7858095" cy="1030224"/>
          </a:xfrm>
          <a:prstGeom prst="rect">
            <a:avLst/>
          </a:prstGeom>
          <a:noFill/>
        </p:spPr>
        <p:style>
          <a:lnRef idx="0">
            <a:schemeClr val="accent6"/>
          </a:lnRef>
          <a:fillRef idx="3">
            <a:schemeClr val="accent6"/>
          </a:fillRef>
          <a:effectRef idx="3">
            <a:schemeClr val="accent6"/>
          </a:effectRef>
          <a:fontRef idx="minor">
            <a:schemeClr val="lt1"/>
          </a:fontRef>
        </p:style>
        <p:txBody>
          <a:bodyPr rtlCol="0" anchor="ctr"/>
          <a:lstStyle/>
          <a:p>
            <a:pPr algn="just"/>
            <a:endParaRPr lang="en-US" altLang="es-MX" sz="1400" dirty="0">
              <a:solidFill>
                <a:schemeClr val="tx1"/>
              </a:solidFill>
              <a:latin typeface="Berlin Sans FB" panose="020E0602020502020306" pitchFamily="34" charset="0"/>
              <a:cs typeface="Arial" panose="020B0604020202020204" pitchFamily="34" charset="0"/>
            </a:endParaRPr>
          </a:p>
        </p:txBody>
      </p:sp>
      <p:sp>
        <p:nvSpPr>
          <p:cNvPr id="9" name="Rectángulo 8"/>
          <p:cNvSpPr/>
          <p:nvPr/>
        </p:nvSpPr>
        <p:spPr>
          <a:xfrm>
            <a:off x="5186807" y="1572681"/>
            <a:ext cx="6550402" cy="4524315"/>
          </a:xfrm>
          <a:prstGeom prst="rect">
            <a:avLst/>
          </a:prstGeom>
        </p:spPr>
        <p:txBody>
          <a:bodyPr wrap="square">
            <a:spAutoFit/>
          </a:bodyPr>
          <a:lstStyle/>
          <a:p>
            <a:pPr marL="285750" indent="-285750" algn="just">
              <a:buClr>
                <a:schemeClr val="accent6">
                  <a:lumMod val="50000"/>
                </a:schemeClr>
              </a:buClr>
              <a:buSzPct val="150000"/>
              <a:buFont typeface="Wingdings" panose="05000000000000000000" pitchFamily="2" charset="2"/>
              <a:buChar char=""/>
            </a:pPr>
            <a:r>
              <a:rPr lang="es-MX" altLang="es-MX" dirty="0">
                <a:cs typeface="Arial" panose="020B0604020202020204" pitchFamily="34" charset="0"/>
              </a:rPr>
              <a:t>Cada 5 años la tasa de desechos electrónicos aumenta en un 30%, con un crecimiento de tres veces con respecto a la basura normal.</a:t>
            </a:r>
            <a:endParaRPr lang="en-US" altLang="es-MX" dirty="0">
              <a:cs typeface="Arial" panose="020B0604020202020204" pitchFamily="34" charset="0"/>
            </a:endParaRPr>
          </a:p>
          <a:p>
            <a:pPr marL="285750" indent="-285750" algn="just">
              <a:buClr>
                <a:schemeClr val="accent6">
                  <a:lumMod val="50000"/>
                </a:schemeClr>
              </a:buClr>
              <a:buSzPct val="150000"/>
              <a:buFont typeface="Wingdings" panose="05000000000000000000" pitchFamily="2" charset="2"/>
              <a:buChar char=""/>
            </a:pPr>
            <a:endParaRPr lang="en-US" altLang="es-MX" dirty="0">
              <a:cs typeface="Arial" panose="020B0604020202020204" pitchFamily="34" charset="0"/>
            </a:endParaRPr>
          </a:p>
          <a:p>
            <a:pPr marL="285750" indent="-285750" algn="just">
              <a:buClr>
                <a:schemeClr val="accent6">
                  <a:lumMod val="50000"/>
                </a:schemeClr>
              </a:buClr>
              <a:buSzPct val="150000"/>
              <a:buFont typeface="Wingdings" panose="05000000000000000000" pitchFamily="2" charset="2"/>
              <a:buChar char=""/>
            </a:pPr>
            <a:r>
              <a:rPr lang="es-MX" altLang="es-MX" dirty="0">
                <a:cs typeface="Arial" panose="020B0604020202020204" pitchFamily="34" charset="0"/>
              </a:rPr>
              <a:t>Según el estudio, elaborado por el Instituto Nacional de Ecología, el 85% de estos productos termina en basureros o acumulados en hogares y empresas.</a:t>
            </a:r>
          </a:p>
          <a:p>
            <a:pPr marL="285750" indent="-285750" algn="just">
              <a:buClr>
                <a:schemeClr val="accent6">
                  <a:lumMod val="50000"/>
                </a:schemeClr>
              </a:buClr>
              <a:buSzPct val="150000"/>
              <a:buFont typeface="Wingdings" panose="05000000000000000000" pitchFamily="2" charset="2"/>
              <a:buChar char=""/>
            </a:pPr>
            <a:endParaRPr lang="es-MX" altLang="es-MX" dirty="0">
              <a:cs typeface="Arial" panose="020B0604020202020204" pitchFamily="34" charset="0"/>
            </a:endParaRPr>
          </a:p>
          <a:p>
            <a:pPr marL="285750" indent="-285750" algn="just">
              <a:buClr>
                <a:schemeClr val="accent6">
                  <a:lumMod val="50000"/>
                </a:schemeClr>
              </a:buClr>
              <a:buSzPct val="150000"/>
              <a:buFont typeface="Wingdings" panose="05000000000000000000" pitchFamily="2" charset="2"/>
              <a:buChar char=""/>
            </a:pPr>
            <a:r>
              <a:rPr lang="es-MX" altLang="es-MX" dirty="0">
                <a:cs typeface="Arial" panose="020B0604020202020204" pitchFamily="34" charset="0"/>
              </a:rPr>
              <a:t>Pronósticos de la Asociación Internacional de Reciclaje Electrónico indicaba  que en el 2010 en México se descartarán 400 millones de aparatos electrónicos, hoy en día cuanto no habrá regado</a:t>
            </a:r>
            <a:r>
              <a:rPr lang="es-MX" altLang="es-MX" sz="1600" dirty="0">
                <a:cs typeface="Arial" panose="020B0604020202020204" pitchFamily="34" charset="0"/>
              </a:rPr>
              <a:t>.</a:t>
            </a:r>
          </a:p>
          <a:p>
            <a:pPr marL="285750" lvl="0" indent="-285750" algn="just">
              <a:buClr>
                <a:schemeClr val="accent6">
                  <a:lumMod val="50000"/>
                </a:schemeClr>
              </a:buClr>
              <a:buSzPct val="150000"/>
              <a:buFont typeface="Wingdings" panose="05000000000000000000" pitchFamily="2" charset="2"/>
              <a:buChar char=""/>
            </a:pPr>
            <a:endParaRPr lang="es-MX" altLang="es-MX" dirty="0">
              <a:solidFill>
                <a:prstClr val="black"/>
              </a:solidFill>
              <a:cs typeface="Arial" panose="020B0604020202020204" pitchFamily="34" charset="0"/>
            </a:endParaRPr>
          </a:p>
          <a:p>
            <a:pPr marL="285750" lvl="0" indent="-285750" algn="just">
              <a:buClr>
                <a:schemeClr val="accent6">
                  <a:lumMod val="50000"/>
                </a:schemeClr>
              </a:buClr>
              <a:buSzPct val="150000"/>
              <a:buFont typeface="Wingdings" panose="05000000000000000000" pitchFamily="2" charset="2"/>
              <a:buChar char=""/>
            </a:pPr>
            <a:r>
              <a:rPr lang="es-MX" altLang="es-MX" dirty="0">
                <a:solidFill>
                  <a:prstClr val="black"/>
                </a:solidFill>
                <a:cs typeface="Arial" panose="020B0604020202020204" pitchFamily="34" charset="0"/>
              </a:rPr>
              <a:t>El 10% de recuperación y reutilización de componentes, mientras que tan solo el 5% es sometido a un reciclado primario (plásticos y metales ferrosos).</a:t>
            </a:r>
          </a:p>
        </p:txBody>
      </p:sp>
      <p:sp>
        <p:nvSpPr>
          <p:cNvPr id="2" name="Rectángulo 1">
            <a:extLst>
              <a:ext uri="{FF2B5EF4-FFF2-40B4-BE49-F238E27FC236}">
                <a16:creationId xmlns:a16="http://schemas.microsoft.com/office/drawing/2014/main" id="{1FA63F46-9AAD-46AF-8798-F0E90A246448}"/>
              </a:ext>
            </a:extLst>
          </p:cNvPr>
          <p:cNvSpPr/>
          <p:nvPr/>
        </p:nvSpPr>
        <p:spPr>
          <a:xfrm>
            <a:off x="352843" y="258085"/>
            <a:ext cx="11562451" cy="830997"/>
          </a:xfrm>
          <a:prstGeom prst="rect">
            <a:avLst/>
          </a:prstGeom>
        </p:spPr>
        <p:txBody>
          <a:bodyPr wrap="square">
            <a:spAutoFit/>
          </a:bodyPr>
          <a:lstStyle/>
          <a:p>
            <a:pPr algn="just"/>
            <a:r>
              <a:rPr lang="es-MX" altLang="es-MX" sz="2400" dirty="0">
                <a:latin typeface="Berlin Sans FB" panose="020E0602020502020306" pitchFamily="34" charset="0"/>
                <a:cs typeface="Arial" panose="020B0604020202020204" pitchFamily="34" charset="0"/>
              </a:rPr>
              <a:t>En </a:t>
            </a:r>
            <a:r>
              <a:rPr lang="es-MX" altLang="es-MX" sz="2400" b="1" dirty="0">
                <a:latin typeface="Berlin Sans FB" panose="020E0602020502020306" pitchFamily="34" charset="0"/>
                <a:cs typeface="Arial" panose="020B0604020202020204" pitchFamily="34" charset="0"/>
              </a:rPr>
              <a:t>México</a:t>
            </a:r>
            <a:r>
              <a:rPr lang="es-MX" altLang="es-MX" sz="2400" dirty="0">
                <a:latin typeface="Berlin Sans FB" panose="020E0602020502020306" pitchFamily="34" charset="0"/>
                <a:cs typeface="Arial" panose="020B0604020202020204" pitchFamily="34" charset="0"/>
              </a:rPr>
              <a:t> se desechan entre 150,000 y 180,000 toneladas de basura electrónica al Año, que incluye televisores, computadoras, teléfonos, celulares, cables, entre otros.</a:t>
            </a:r>
            <a:r>
              <a:rPr lang="en-US" altLang="es-MX" sz="2400" dirty="0">
                <a:latin typeface="Berlin Sans FB" panose="020E0602020502020306" pitchFamily="34" charset="0"/>
                <a:cs typeface="Arial" panose="020B0604020202020204" pitchFamily="34" charset="0"/>
              </a:rPr>
              <a:t> </a:t>
            </a:r>
          </a:p>
        </p:txBody>
      </p:sp>
    </p:spTree>
    <p:extLst>
      <p:ext uri="{BB962C8B-B14F-4D97-AF65-F5344CB8AC3E}">
        <p14:creationId xmlns:p14="http://schemas.microsoft.com/office/powerpoint/2010/main" val="1792569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41CE07C-0441-4908-BE5C-F16AA0E4A08F}"/>
              </a:ext>
            </a:extLst>
          </p:cNvPr>
          <p:cNvSpPr txBox="1"/>
          <p:nvPr/>
        </p:nvSpPr>
        <p:spPr>
          <a:xfrm>
            <a:off x="6722770" y="231818"/>
            <a:ext cx="3789820" cy="769441"/>
          </a:xfrm>
          <a:prstGeom prst="rect">
            <a:avLst/>
          </a:prstGeom>
          <a:noFill/>
        </p:spPr>
        <p:txBody>
          <a:bodyPr wrap="none" rtlCol="0">
            <a:spAutoFit/>
          </a:bodyPr>
          <a:lstStyle/>
          <a:p>
            <a:r>
              <a:rPr lang="es-MX" sz="4400" dirty="0">
                <a:latin typeface="Berlin Sans FB" panose="020E0602020502020306" pitchFamily="34" charset="0"/>
              </a:rPr>
              <a:t>Quienes somos?</a:t>
            </a:r>
          </a:p>
        </p:txBody>
      </p:sp>
      <p:sp>
        <p:nvSpPr>
          <p:cNvPr id="4" name="CuadroTexto 3">
            <a:extLst>
              <a:ext uri="{FF2B5EF4-FFF2-40B4-BE49-F238E27FC236}">
                <a16:creationId xmlns:a16="http://schemas.microsoft.com/office/drawing/2014/main" id="{C54E1064-F130-4207-9AA5-54039FA9421B}"/>
              </a:ext>
            </a:extLst>
          </p:cNvPr>
          <p:cNvSpPr txBox="1"/>
          <p:nvPr/>
        </p:nvSpPr>
        <p:spPr>
          <a:xfrm>
            <a:off x="635770" y="1738846"/>
            <a:ext cx="6954591" cy="4093428"/>
          </a:xfrm>
          <a:prstGeom prst="rect">
            <a:avLst/>
          </a:prstGeom>
          <a:noFill/>
        </p:spPr>
        <p:txBody>
          <a:bodyPr wrap="square" rtlCol="0">
            <a:spAutoFit/>
          </a:bodyPr>
          <a:lstStyle/>
          <a:p>
            <a:pPr algn="just"/>
            <a:r>
              <a:rPr lang="es-MX" sz="2000" dirty="0"/>
              <a:t>Empresa dedicada al reciclaje electrónico y eléctrico; ofreciendo un servicio integral para la industria, mediante un análisis riguroso de recuperación de materias primas del desecho industrial. </a:t>
            </a:r>
          </a:p>
          <a:p>
            <a:pPr algn="just"/>
            <a:endParaRPr lang="es-MX" sz="2000" dirty="0"/>
          </a:p>
          <a:p>
            <a:pPr algn="just"/>
            <a:r>
              <a:rPr lang="es-MX" sz="2000" dirty="0"/>
              <a:t>El desperdicio electrónico y eléctrico incorrectamente desechado es altamente nocivo para la salud y el Medio ambiente. </a:t>
            </a:r>
          </a:p>
          <a:p>
            <a:pPr algn="just"/>
            <a:endParaRPr lang="es-MX" sz="2000" dirty="0"/>
          </a:p>
          <a:p>
            <a:pPr algn="just"/>
            <a:r>
              <a:rPr lang="es-MX" sz="2000" dirty="0"/>
              <a:t>Por su Toxicidad NO puede ser eliminada como basura ya que contiene Plomo, Mercurio, Litio, Cadmio </a:t>
            </a:r>
          </a:p>
          <a:p>
            <a:pPr algn="just"/>
            <a:endParaRPr lang="es-MX" sz="2000" dirty="0"/>
          </a:p>
          <a:p>
            <a:pPr algn="just"/>
            <a:r>
              <a:rPr lang="es-MX" sz="2000" dirty="0"/>
              <a:t>Tenemos una solución para los desechos u obsoletos Electrónicos y Eléctricos de la Industria cuidando el Medio Ambiente</a:t>
            </a:r>
          </a:p>
        </p:txBody>
      </p:sp>
      <p:pic>
        <p:nvPicPr>
          <p:cNvPr id="2050" name="Picture 2" descr="Resultado de imagen para basura electronica">
            <a:extLst>
              <a:ext uri="{FF2B5EF4-FFF2-40B4-BE49-F238E27FC236}">
                <a16:creationId xmlns:a16="http://schemas.microsoft.com/office/drawing/2014/main" id="{FC297143-92F0-4B1D-A604-A4AA07158FA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6856" y="1586056"/>
            <a:ext cx="2322286" cy="2289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la imagen">
            <a:extLst>
              <a:ext uri="{FF2B5EF4-FFF2-40B4-BE49-F238E27FC236}">
                <a16:creationId xmlns:a16="http://schemas.microsoft.com/office/drawing/2014/main" id="{200539B5-C876-417A-A34F-77C2D4DAD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223" y="3537032"/>
            <a:ext cx="2089052" cy="262292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09D48114-F520-47CA-9E43-C27FCA7D89B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62567" y="45720"/>
            <a:ext cx="2892314" cy="1265919"/>
          </a:xfrm>
          <a:prstGeom prst="rect">
            <a:avLst/>
          </a:prstGeom>
        </p:spPr>
      </p:pic>
    </p:spTree>
    <p:extLst>
      <p:ext uri="{BB962C8B-B14F-4D97-AF65-F5344CB8AC3E}">
        <p14:creationId xmlns:p14="http://schemas.microsoft.com/office/powerpoint/2010/main" val="136282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4634834" y="1747039"/>
            <a:ext cx="7136252" cy="4154984"/>
          </a:xfrm>
          <a:prstGeom prst="rect">
            <a:avLst/>
          </a:prstGeom>
        </p:spPr>
        <p:txBody>
          <a:bodyPr wrap="square">
            <a:spAutoFit/>
          </a:bodyPr>
          <a:lstStyle/>
          <a:p>
            <a:pPr algn="just">
              <a:lnSpc>
                <a:spcPct val="100000"/>
              </a:lnSpc>
              <a:buFontTx/>
              <a:buNone/>
            </a:pPr>
            <a:r>
              <a:rPr lang="es-MX" altLang="es-MX" sz="2400" dirty="0">
                <a:cs typeface="Arial" panose="020B0604020202020204" pitchFamily="34" charset="0"/>
              </a:rPr>
              <a:t>Brindar un servicio de recolección del desecho electrónico y eléctrico, con el propósito de reciclar todos los componentes y/o materiales del que se componen.</a:t>
            </a:r>
          </a:p>
          <a:p>
            <a:pPr algn="just">
              <a:lnSpc>
                <a:spcPct val="100000"/>
              </a:lnSpc>
              <a:buFontTx/>
              <a:buNone/>
            </a:pPr>
            <a:endParaRPr lang="en-US" altLang="es-MX" sz="2400" dirty="0">
              <a:cs typeface="Arial" panose="020B0604020202020204" pitchFamily="34" charset="0"/>
            </a:endParaRPr>
          </a:p>
          <a:p>
            <a:pPr algn="just">
              <a:lnSpc>
                <a:spcPct val="100000"/>
              </a:lnSpc>
              <a:buFontTx/>
              <a:buNone/>
            </a:pPr>
            <a:r>
              <a:rPr lang="es-MX" altLang="es-MX" sz="2400" dirty="0">
                <a:cs typeface="Arial" panose="020B0604020202020204" pitchFamily="34" charset="0"/>
              </a:rPr>
              <a:t>Enfocados en buscar mercados secundarios creativos en el cuidado del ambiente para la recuperación de las materias primas obtenidas en el proceso del reciclaje, de esta forma todo el material recibido de nuestros clientes beneficia directamente a diferentes programas de responsabilidad social y ambiental.</a:t>
            </a:r>
            <a:endParaRPr lang="en-US" altLang="es-MX" sz="2400" dirty="0">
              <a:cs typeface="Arial" panose="020B0604020202020204" pitchFamily="34" charset="0"/>
            </a:endParaRPr>
          </a:p>
        </p:txBody>
      </p:sp>
      <p:sp>
        <p:nvSpPr>
          <p:cNvPr id="6" name="CuadroTexto 5">
            <a:extLst>
              <a:ext uri="{FF2B5EF4-FFF2-40B4-BE49-F238E27FC236}">
                <a16:creationId xmlns:a16="http://schemas.microsoft.com/office/drawing/2014/main" id="{88E3754C-D337-4A15-9567-C635FF90255C}"/>
              </a:ext>
            </a:extLst>
          </p:cNvPr>
          <p:cNvSpPr txBox="1"/>
          <p:nvPr/>
        </p:nvSpPr>
        <p:spPr>
          <a:xfrm>
            <a:off x="9175686" y="231818"/>
            <a:ext cx="2194832" cy="769441"/>
          </a:xfrm>
          <a:prstGeom prst="rect">
            <a:avLst/>
          </a:prstGeom>
          <a:noFill/>
        </p:spPr>
        <p:txBody>
          <a:bodyPr wrap="none" rtlCol="0">
            <a:spAutoFit/>
          </a:bodyPr>
          <a:lstStyle/>
          <a:p>
            <a:r>
              <a:rPr lang="es-MX" sz="4400" dirty="0">
                <a:latin typeface="Berlin Sans FB" panose="020E0602020502020306" pitchFamily="34" charset="0"/>
              </a:rPr>
              <a:t>Objetivo</a:t>
            </a:r>
          </a:p>
        </p:txBody>
      </p:sp>
      <p:pic>
        <p:nvPicPr>
          <p:cNvPr id="4098" name="Picture 2" descr="Resultado de la imagen para la responsabilidad social">
            <a:extLst>
              <a:ext uri="{FF2B5EF4-FFF2-40B4-BE49-F238E27FC236}">
                <a16:creationId xmlns:a16="http://schemas.microsoft.com/office/drawing/2014/main" id="{5E31D505-771A-4F95-96F6-4FF358A6D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68" y="2041978"/>
            <a:ext cx="340995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60C1C682-5E12-4C2F-A34E-52258EDAD5C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62567" y="45720"/>
            <a:ext cx="2892314" cy="1265919"/>
          </a:xfrm>
          <a:prstGeom prst="rect">
            <a:avLst/>
          </a:prstGeom>
        </p:spPr>
      </p:pic>
    </p:spTree>
    <p:extLst>
      <p:ext uri="{BB962C8B-B14F-4D97-AF65-F5344CB8AC3E}">
        <p14:creationId xmlns:p14="http://schemas.microsoft.com/office/powerpoint/2010/main" val="16022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9"/>
          <p:cNvSpPr txBox="1">
            <a:spLocks/>
          </p:cNvSpPr>
          <p:nvPr/>
        </p:nvSpPr>
        <p:spPr>
          <a:xfrm>
            <a:off x="983076" y="1408441"/>
            <a:ext cx="3933370" cy="50298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Recolección Integral Programada.</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Contenedores </a:t>
            </a:r>
            <a:r>
              <a:rPr lang="es-MX" sz="2000" b="1" i="1" dirty="0">
                <a:latin typeface="Calibri" panose="020F0502020204030204" pitchFamily="34" charset="0"/>
                <a:cs typeface="Calibri" panose="020F0502020204030204" pitchFamily="34" charset="0"/>
              </a:rPr>
              <a:t>In </a:t>
            </a:r>
            <a:r>
              <a:rPr lang="es-MX" sz="2000" b="1" i="1" dirty="0" err="1">
                <a:latin typeface="Calibri" panose="020F0502020204030204" pitchFamily="34" charset="0"/>
                <a:cs typeface="Calibri" panose="020F0502020204030204" pitchFamily="34" charset="0"/>
              </a:rPr>
              <a:t>plant</a:t>
            </a:r>
            <a:r>
              <a:rPr lang="es-MX" sz="2000" b="1" i="1" dirty="0">
                <a:latin typeface="Calibri" panose="020F0502020204030204" pitchFamily="34" charset="0"/>
                <a:cs typeface="Calibri" panose="020F0502020204030204" pitchFamily="34" charset="0"/>
              </a:rPr>
              <a:t>.</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Registro de Inventarios.</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Destrucción, formateo y protección de datos.</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Destrucción de Marca</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Borrado de Información</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Manifiestos de reciclaje.</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Certificados de destrucción.</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Certificados de disposición de desechos.</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Proceso 100%  ecológico, sin emisiones a la atmósfera</a:t>
            </a:r>
          </a:p>
          <a:p>
            <a:pPr marL="261938" lvl="1" indent="-261938">
              <a:buFont typeface="Wingdings 2" panose="05020102010507070707" pitchFamily="18" charset="2"/>
              <a:buChar char=""/>
            </a:pPr>
            <a:r>
              <a:rPr lang="es-MX" sz="2000" dirty="0">
                <a:latin typeface="Calibri" panose="020F0502020204030204" pitchFamily="34" charset="0"/>
                <a:cs typeface="Calibri" panose="020F0502020204030204" pitchFamily="34" charset="0"/>
              </a:rPr>
              <a:t>Programas de reciclaje.</a:t>
            </a:r>
          </a:p>
        </p:txBody>
      </p:sp>
      <p:sp>
        <p:nvSpPr>
          <p:cNvPr id="6" name="Content Placeholder 31"/>
          <p:cNvSpPr txBox="1">
            <a:spLocks/>
          </p:cNvSpPr>
          <p:nvPr/>
        </p:nvSpPr>
        <p:spPr>
          <a:xfrm>
            <a:off x="6511061" y="2236932"/>
            <a:ext cx="2421437" cy="3354765"/>
          </a:xfrm>
          <a:prstGeom prst="rect">
            <a:avLst/>
          </a:prstGeom>
        </p:spPr>
        <p:txBody>
          <a:bodyPr>
            <a:spAutoFit/>
          </a:bodyPr>
          <a:lstStyle>
            <a:defPPr>
              <a:defRPr lang="es-MX"/>
            </a:defPPr>
            <a:lvl1pPr marL="285750" lvl="0" indent="-285750">
              <a:buFont typeface="Arial" panose="020B0604020202020204" pitchFamily="34" charset="0"/>
              <a:buChar char="•"/>
              <a:defRPr sz="1600">
                <a:solidFill>
                  <a:prstClr val="black"/>
                </a:solidFill>
                <a:latin typeface="Calibri" panose="020F0502020204030204" pitchFamily="34" charset="0"/>
                <a:cs typeface="Calibri" panose="020F0502020204030204" pitchFamily="34" charset="0"/>
              </a:defRPr>
            </a:lvl1pPr>
            <a:lvl2pPr lvl="1">
              <a:buFont typeface="Arial" panose="020B0604020202020204" pitchFamily="34" charset="0"/>
              <a:buChar char="•"/>
              <a:defRPr sz="1600">
                <a:solidFill>
                  <a:prstClr val="black"/>
                </a:solidFill>
                <a:latin typeface="Calibri" panose="020F0502020204030204" pitchFamily="34" charset="0"/>
                <a:cs typeface="Calibri" panose="020F050202020403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360000">
              <a:spcAft>
                <a:spcPts val="300"/>
              </a:spcAft>
              <a:buBlip>
                <a:blip r:embed="rId3"/>
              </a:buBlip>
            </a:pPr>
            <a:r>
              <a:rPr lang="es-MX" dirty="0"/>
              <a:t>Computo de escritorio</a:t>
            </a:r>
          </a:p>
          <a:p>
            <a:pPr marL="360000" indent="-360000">
              <a:spcAft>
                <a:spcPts val="300"/>
              </a:spcAft>
              <a:buBlip>
                <a:blip r:embed="rId3"/>
              </a:buBlip>
            </a:pPr>
            <a:r>
              <a:rPr lang="es-MX" dirty="0"/>
              <a:t>Monitor y gabinete</a:t>
            </a:r>
          </a:p>
          <a:p>
            <a:pPr marL="360000" indent="-360000">
              <a:spcAft>
                <a:spcPts val="300"/>
              </a:spcAft>
              <a:buBlip>
                <a:blip r:embed="rId3"/>
              </a:buBlip>
            </a:pPr>
            <a:r>
              <a:rPr lang="es-MX" dirty="0"/>
              <a:t>Laptops y Periféricos</a:t>
            </a:r>
          </a:p>
          <a:p>
            <a:pPr marL="360000" indent="-360000">
              <a:spcAft>
                <a:spcPts val="300"/>
              </a:spcAft>
              <a:buBlip>
                <a:blip r:embed="rId3"/>
              </a:buBlip>
            </a:pPr>
            <a:r>
              <a:rPr lang="es-MX" dirty="0"/>
              <a:t>Cables de todo tipo</a:t>
            </a:r>
          </a:p>
          <a:p>
            <a:pPr marL="360000" indent="-360000">
              <a:spcAft>
                <a:spcPts val="300"/>
              </a:spcAft>
              <a:buBlip>
                <a:blip r:embed="rId3"/>
              </a:buBlip>
            </a:pPr>
            <a:r>
              <a:rPr lang="es-MX" dirty="0"/>
              <a:t>Servidores, Modem, </a:t>
            </a:r>
            <a:r>
              <a:rPr lang="es-MX" dirty="0" err="1"/>
              <a:t>Routeadores</a:t>
            </a:r>
            <a:r>
              <a:rPr lang="es-MX" dirty="0"/>
              <a:t> y cualquier otro equipo de Red</a:t>
            </a:r>
          </a:p>
          <a:p>
            <a:pPr marL="360000" indent="-360000">
              <a:spcAft>
                <a:spcPts val="300"/>
              </a:spcAft>
              <a:buBlip>
                <a:blip r:embed="rId3"/>
              </a:buBlip>
            </a:pPr>
            <a:r>
              <a:rPr lang="es-MX" dirty="0"/>
              <a:t>Celular</a:t>
            </a:r>
          </a:p>
          <a:p>
            <a:pPr marL="360000" indent="-360000">
              <a:spcAft>
                <a:spcPts val="300"/>
              </a:spcAft>
              <a:buBlip>
                <a:blip r:embed="rId3"/>
              </a:buBlip>
            </a:pPr>
            <a:r>
              <a:rPr lang="es-MX" dirty="0"/>
              <a:t>Aparatos</a:t>
            </a:r>
          </a:p>
          <a:p>
            <a:pPr marL="360000" indent="-360000">
              <a:spcAft>
                <a:spcPts val="300"/>
              </a:spcAft>
              <a:buBlip>
                <a:blip r:embed="rId3"/>
              </a:buBlip>
            </a:pPr>
            <a:r>
              <a:rPr lang="es-MX" dirty="0"/>
              <a:t>Baterías</a:t>
            </a:r>
          </a:p>
          <a:p>
            <a:pPr marL="360000" indent="-360000">
              <a:spcAft>
                <a:spcPts val="300"/>
              </a:spcAft>
              <a:buBlip>
                <a:blip r:embed="rId3"/>
              </a:buBlip>
            </a:pPr>
            <a:r>
              <a:rPr lang="es-MX" dirty="0"/>
              <a:t>Cargadores</a:t>
            </a:r>
          </a:p>
        </p:txBody>
      </p:sp>
      <p:sp>
        <p:nvSpPr>
          <p:cNvPr id="9" name="8 CuadroTexto"/>
          <p:cNvSpPr txBox="1"/>
          <p:nvPr/>
        </p:nvSpPr>
        <p:spPr>
          <a:xfrm>
            <a:off x="5447929" y="1556792"/>
            <a:ext cx="184731" cy="369332"/>
          </a:xfrm>
          <a:prstGeom prst="rect">
            <a:avLst/>
          </a:prstGeom>
          <a:noFill/>
        </p:spPr>
        <p:txBody>
          <a:bodyPr wrap="none" rtlCol="0">
            <a:spAutoFit/>
          </a:bodyPr>
          <a:lstStyle/>
          <a:p>
            <a:endParaRPr lang="es-MX" dirty="0"/>
          </a:p>
        </p:txBody>
      </p:sp>
      <p:sp>
        <p:nvSpPr>
          <p:cNvPr id="11" name="CuadroTexto 10">
            <a:extLst>
              <a:ext uri="{FF2B5EF4-FFF2-40B4-BE49-F238E27FC236}">
                <a16:creationId xmlns:a16="http://schemas.microsoft.com/office/drawing/2014/main" id="{0BDDC283-E497-4C4C-95C5-4F7DC49D15DC}"/>
              </a:ext>
            </a:extLst>
          </p:cNvPr>
          <p:cNvSpPr txBox="1"/>
          <p:nvPr/>
        </p:nvSpPr>
        <p:spPr>
          <a:xfrm>
            <a:off x="9074088" y="231818"/>
            <a:ext cx="2125903" cy="769441"/>
          </a:xfrm>
          <a:prstGeom prst="rect">
            <a:avLst/>
          </a:prstGeom>
          <a:noFill/>
        </p:spPr>
        <p:txBody>
          <a:bodyPr wrap="none" rtlCol="0">
            <a:spAutoFit/>
          </a:bodyPr>
          <a:lstStyle/>
          <a:p>
            <a:r>
              <a:rPr lang="es-MX" sz="4400" dirty="0">
                <a:latin typeface="Berlin Sans FB" panose="020E0602020502020306" pitchFamily="34" charset="0"/>
              </a:rPr>
              <a:t>Servicios</a:t>
            </a:r>
          </a:p>
        </p:txBody>
      </p:sp>
      <p:pic>
        <p:nvPicPr>
          <p:cNvPr id="5122" name="Picture 2" descr="Resultado de imagen para cliente satisfecho">
            <a:extLst>
              <a:ext uri="{FF2B5EF4-FFF2-40B4-BE49-F238E27FC236}">
                <a16:creationId xmlns:a16="http://schemas.microsoft.com/office/drawing/2014/main" id="{F7492B79-EE67-4DDB-9736-FEB90D5BABC5}"/>
              </a:ext>
            </a:extLst>
          </p:cNvPr>
          <p:cNvPicPr>
            <a:picLocks noChangeAspect="1" noChangeArrowheads="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3645128" y="1926124"/>
            <a:ext cx="2638967" cy="263136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D3FF13A-73EC-4DA9-9552-F3AFBD4F9E5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62567" y="45720"/>
            <a:ext cx="2892314" cy="1265919"/>
          </a:xfrm>
          <a:prstGeom prst="rect">
            <a:avLst/>
          </a:prstGeom>
        </p:spPr>
      </p:pic>
      <p:sp>
        <p:nvSpPr>
          <p:cNvPr id="5" name="Rectángulo 4">
            <a:extLst>
              <a:ext uri="{FF2B5EF4-FFF2-40B4-BE49-F238E27FC236}">
                <a16:creationId xmlns:a16="http://schemas.microsoft.com/office/drawing/2014/main" id="{18F994BF-9044-401B-AC4B-29B5F4E73042}"/>
              </a:ext>
            </a:extLst>
          </p:cNvPr>
          <p:cNvSpPr/>
          <p:nvPr/>
        </p:nvSpPr>
        <p:spPr>
          <a:xfrm>
            <a:off x="9404393" y="2236932"/>
            <a:ext cx="2421437" cy="4016484"/>
          </a:xfrm>
          <a:prstGeom prst="rect">
            <a:avLst/>
          </a:prstGeom>
        </p:spPr>
        <p:txBody>
          <a:bodyPr wrap="square">
            <a:spAutoFit/>
          </a:bodyPr>
          <a:lstStyle/>
          <a:p>
            <a:pPr marL="360000" indent="-360000">
              <a:spcBef>
                <a:spcPts val="300"/>
              </a:spcBef>
              <a:buBlip>
                <a:blip r:embed="rId3"/>
              </a:buBlip>
            </a:pPr>
            <a:r>
              <a:rPr lang="es-MX" sz="1600" dirty="0"/>
              <a:t>Tarjetas Electrónicas de cualquier componente </a:t>
            </a:r>
          </a:p>
          <a:p>
            <a:pPr marL="360000" indent="-360000">
              <a:spcBef>
                <a:spcPts val="300"/>
              </a:spcBef>
              <a:buBlip>
                <a:blip r:embed="rId3"/>
              </a:buBlip>
            </a:pPr>
            <a:r>
              <a:rPr lang="es-MX" sz="1600" dirty="0"/>
              <a:t>Equipos de Audio y Video</a:t>
            </a:r>
          </a:p>
          <a:p>
            <a:pPr marL="360000" lvl="0" indent="-360000">
              <a:spcBef>
                <a:spcPts val="300"/>
              </a:spcBef>
              <a:buBlip>
                <a:blip r:embed="rId3"/>
              </a:buBlip>
            </a:pPr>
            <a:r>
              <a:rPr lang="es-MX" sz="1600" dirty="0" err="1">
                <a:solidFill>
                  <a:prstClr val="black"/>
                </a:solidFill>
                <a:latin typeface="Calibri" panose="020F0502020204030204" pitchFamily="34" charset="0"/>
                <a:cs typeface="Calibri" panose="020F0502020204030204" pitchFamily="34" charset="0"/>
              </a:rPr>
              <a:t>TV’s</a:t>
            </a:r>
            <a:r>
              <a:rPr lang="es-MX" sz="1600" dirty="0">
                <a:solidFill>
                  <a:prstClr val="black"/>
                </a:solidFill>
                <a:latin typeface="Calibri" panose="020F0502020204030204" pitchFamily="34" charset="0"/>
                <a:cs typeface="Calibri" panose="020F0502020204030204" pitchFamily="34" charset="0"/>
              </a:rPr>
              <a:t>, pantallas, proyectores, etc.</a:t>
            </a:r>
          </a:p>
          <a:p>
            <a:pPr marL="360000" lvl="0" indent="-360000">
              <a:spcBef>
                <a:spcPts val="300"/>
              </a:spcBef>
              <a:buBlip>
                <a:blip r:embed="rId3"/>
              </a:buBlip>
            </a:pPr>
            <a:r>
              <a:rPr lang="es-MX" sz="1600" dirty="0">
                <a:solidFill>
                  <a:prstClr val="black"/>
                </a:solidFill>
                <a:latin typeface="Calibri" panose="020F0502020204030204" pitchFamily="34" charset="0"/>
                <a:cs typeface="Calibri" panose="020F0502020204030204" pitchFamily="34" charset="0"/>
              </a:rPr>
              <a:t>Estéreos, grabadoras, caseteras, etc.</a:t>
            </a:r>
          </a:p>
          <a:p>
            <a:pPr marL="360000" lvl="0" indent="-360000">
              <a:spcBef>
                <a:spcPts val="300"/>
              </a:spcBef>
              <a:buBlip>
                <a:blip r:embed="rId3"/>
              </a:buBlip>
            </a:pPr>
            <a:r>
              <a:rPr lang="es-MX" sz="1600" dirty="0">
                <a:solidFill>
                  <a:prstClr val="black"/>
                </a:solidFill>
                <a:latin typeface="Calibri" panose="020F0502020204030204" pitchFamily="34" charset="0"/>
                <a:cs typeface="Calibri" panose="020F0502020204030204" pitchFamily="34" charset="0"/>
              </a:rPr>
              <a:t>Diversos equipos eléctricos y electrónicos</a:t>
            </a:r>
          </a:p>
          <a:p>
            <a:pPr marL="360000" lvl="0" indent="-360000">
              <a:spcBef>
                <a:spcPts val="300"/>
              </a:spcBef>
              <a:buBlip>
                <a:blip r:embed="rId3"/>
              </a:buBlip>
            </a:pPr>
            <a:r>
              <a:rPr lang="es-MX" sz="1600" dirty="0">
                <a:solidFill>
                  <a:prstClr val="black"/>
                </a:solidFill>
                <a:latin typeface="Calibri" panose="020F0502020204030204" pitchFamily="34" charset="0"/>
                <a:cs typeface="Calibri" panose="020F0502020204030204" pitchFamily="34" charset="0"/>
              </a:rPr>
              <a:t>Transformadores</a:t>
            </a:r>
          </a:p>
          <a:p>
            <a:pPr marL="360000" lvl="0" indent="-360000">
              <a:spcBef>
                <a:spcPts val="300"/>
              </a:spcBef>
              <a:buBlip>
                <a:blip r:embed="rId3"/>
              </a:buBlip>
            </a:pPr>
            <a:r>
              <a:rPr lang="es-MX" sz="1600" dirty="0">
                <a:solidFill>
                  <a:prstClr val="black"/>
                </a:solidFill>
                <a:latin typeface="Calibri" panose="020F0502020204030204" pitchFamily="34" charset="0"/>
                <a:cs typeface="Calibri" panose="020F0502020204030204" pitchFamily="34" charset="0"/>
              </a:rPr>
              <a:t>Interruptores</a:t>
            </a:r>
          </a:p>
          <a:p>
            <a:pPr lvl="1">
              <a:buFont typeface="Arial" panose="020B0604020202020204" pitchFamily="34" charset="0"/>
              <a:buChar char="•"/>
            </a:pPr>
            <a:endParaRPr lang="es-MX" sz="1600" dirty="0">
              <a:solidFill>
                <a:prstClr val="black"/>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9AAD3E26-582A-4B2B-B612-2F4C07C2D521}"/>
              </a:ext>
            </a:extLst>
          </p:cNvPr>
          <p:cNvSpPr txBox="1"/>
          <p:nvPr/>
        </p:nvSpPr>
        <p:spPr>
          <a:xfrm>
            <a:off x="7902054" y="1637728"/>
            <a:ext cx="2415085" cy="461665"/>
          </a:xfrm>
          <a:prstGeom prst="rect">
            <a:avLst/>
          </a:prstGeom>
          <a:noFill/>
        </p:spPr>
        <p:txBody>
          <a:bodyPr wrap="none" rtlCol="0">
            <a:spAutoFit/>
          </a:bodyPr>
          <a:lstStyle/>
          <a:p>
            <a:r>
              <a:rPr lang="es-MX" sz="2400" b="1" dirty="0">
                <a:effectLst>
                  <a:outerShdw blurRad="38100" dist="38100" dir="2700000" algn="tl">
                    <a:srgbClr val="000000">
                      <a:alpha val="43137"/>
                    </a:srgbClr>
                  </a:outerShdw>
                </a:effectLst>
              </a:rPr>
              <a:t>Equipo Reciclable</a:t>
            </a:r>
          </a:p>
        </p:txBody>
      </p:sp>
    </p:spTree>
    <p:extLst>
      <p:ext uri="{BB962C8B-B14F-4D97-AF65-F5344CB8AC3E}">
        <p14:creationId xmlns:p14="http://schemas.microsoft.com/office/powerpoint/2010/main" val="284922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7152571E-D391-4250-AF1F-CC9E8CEF9B1F}"/>
              </a:ext>
            </a:extLst>
          </p:cNvPr>
          <p:cNvSpPr/>
          <p:nvPr/>
        </p:nvSpPr>
        <p:spPr>
          <a:xfrm>
            <a:off x="8309632" y="1464860"/>
            <a:ext cx="3436695" cy="2247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esquinas redondeadas 18">
            <a:extLst>
              <a:ext uri="{FF2B5EF4-FFF2-40B4-BE49-F238E27FC236}">
                <a16:creationId xmlns:a16="http://schemas.microsoft.com/office/drawing/2014/main" id="{2FA52520-9E6E-4212-B961-DAB1DC27614B}"/>
              </a:ext>
            </a:extLst>
          </p:cNvPr>
          <p:cNvSpPr/>
          <p:nvPr/>
        </p:nvSpPr>
        <p:spPr>
          <a:xfrm>
            <a:off x="579240" y="1464860"/>
            <a:ext cx="3436695" cy="2247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8B9CBADC-D67E-428D-96C9-92EF4A706DAD}"/>
              </a:ext>
            </a:extLst>
          </p:cNvPr>
          <p:cNvSpPr/>
          <p:nvPr/>
        </p:nvSpPr>
        <p:spPr>
          <a:xfrm>
            <a:off x="4432456" y="1464860"/>
            <a:ext cx="3436695" cy="2247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6" name="Picture 2" descr="Resultado de imagen para camion de carga pesada de perfil">
            <a:extLst>
              <a:ext uri="{FF2B5EF4-FFF2-40B4-BE49-F238E27FC236}">
                <a16:creationId xmlns:a16="http://schemas.microsoft.com/office/drawing/2014/main" id="{AA8BF41F-4E55-4ABC-8CA0-9F2E70248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58" y="1966277"/>
            <a:ext cx="1957694" cy="1431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44341E56-E339-42A4-8371-BF70C3FA9D79}"/>
              </a:ext>
            </a:extLst>
          </p:cNvPr>
          <p:cNvPicPr>
            <a:picLocks noChangeAspect="1" noChangeArrowheads="1"/>
          </p:cNvPicPr>
          <p:nvPr/>
        </p:nvPicPr>
        <p:blipFill>
          <a:blip r:embed="rId3">
            <a:clrChange>
              <a:clrFrom>
                <a:srgbClr val="F2F1EF"/>
              </a:clrFrom>
              <a:clrTo>
                <a:srgbClr val="F2F1EF">
                  <a:alpha val="0"/>
                </a:srgbClr>
              </a:clrTo>
            </a:clrChange>
            <a:extLst>
              <a:ext uri="{28A0092B-C50C-407E-A947-70E740481C1C}">
                <a14:useLocalDpi xmlns:a14="http://schemas.microsoft.com/office/drawing/2010/main" val="0"/>
              </a:ext>
            </a:extLst>
          </a:blip>
          <a:srcRect/>
          <a:stretch>
            <a:fillRect/>
          </a:stretch>
        </p:blipFill>
        <p:spPr bwMode="auto">
          <a:xfrm>
            <a:off x="2606721" y="2286114"/>
            <a:ext cx="1194465" cy="7150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8415D03-5CDE-4AFB-B482-95D239971CF7}"/>
              </a:ext>
            </a:extLst>
          </p:cNvPr>
          <p:cNvSpPr txBox="1"/>
          <p:nvPr/>
        </p:nvSpPr>
        <p:spPr>
          <a:xfrm>
            <a:off x="2474762" y="2925357"/>
            <a:ext cx="1299202" cy="369332"/>
          </a:xfrm>
          <a:prstGeom prst="rect">
            <a:avLst/>
          </a:prstGeom>
          <a:noFill/>
        </p:spPr>
        <p:txBody>
          <a:bodyPr wrap="none" rtlCol="0">
            <a:spAutoFit/>
          </a:bodyPr>
          <a:lstStyle/>
          <a:p>
            <a:r>
              <a:rPr lang="es-MX" dirty="0"/>
              <a:t>Recolección</a:t>
            </a:r>
          </a:p>
        </p:txBody>
      </p:sp>
      <p:sp>
        <p:nvSpPr>
          <p:cNvPr id="3" name="CuadroTexto 2">
            <a:extLst>
              <a:ext uri="{FF2B5EF4-FFF2-40B4-BE49-F238E27FC236}">
                <a16:creationId xmlns:a16="http://schemas.microsoft.com/office/drawing/2014/main" id="{26268182-2493-49CE-8756-7DCFAAC80FE3}"/>
              </a:ext>
            </a:extLst>
          </p:cNvPr>
          <p:cNvSpPr txBox="1"/>
          <p:nvPr/>
        </p:nvSpPr>
        <p:spPr>
          <a:xfrm>
            <a:off x="1733267" y="1433016"/>
            <a:ext cx="1098827" cy="400110"/>
          </a:xfrm>
          <a:prstGeom prst="rect">
            <a:avLst/>
          </a:prstGeom>
          <a:noFill/>
        </p:spPr>
        <p:txBody>
          <a:bodyPr wrap="none" rtlCol="0">
            <a:spAutoFit/>
          </a:bodyPr>
          <a:lstStyle/>
          <a:p>
            <a:r>
              <a:rPr lang="es-MX" sz="2000" b="1" dirty="0">
                <a:effectLst>
                  <a:outerShdw blurRad="38100" dist="38100" dir="2700000" algn="tl">
                    <a:srgbClr val="000000">
                      <a:alpha val="43137"/>
                    </a:srgbClr>
                  </a:outerShdw>
                </a:effectLst>
              </a:rPr>
              <a:t>Logística</a:t>
            </a:r>
          </a:p>
        </p:txBody>
      </p:sp>
      <p:pic>
        <p:nvPicPr>
          <p:cNvPr id="1030" name="Picture 6" descr="Resultado de imagen para logistica">
            <a:extLst>
              <a:ext uri="{FF2B5EF4-FFF2-40B4-BE49-F238E27FC236}">
                <a16:creationId xmlns:a16="http://schemas.microsoft.com/office/drawing/2014/main" id="{0F94ABDA-D8C1-4D15-9602-6CF676E261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425"/>
          <a:stretch/>
        </p:blipFill>
        <p:spPr bwMode="auto">
          <a:xfrm flipH="1">
            <a:off x="8476134" y="2227891"/>
            <a:ext cx="1620311" cy="101054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0D3DB5B5-DD20-4E19-9319-498506073370}"/>
              </a:ext>
            </a:extLst>
          </p:cNvPr>
          <p:cNvGrpSpPr/>
          <p:nvPr/>
        </p:nvGrpSpPr>
        <p:grpSpPr>
          <a:xfrm>
            <a:off x="6226305" y="1924641"/>
            <a:ext cx="1337074" cy="1397415"/>
            <a:chOff x="8299599" y="1590689"/>
            <a:chExt cx="3438525" cy="3790950"/>
          </a:xfrm>
        </p:grpSpPr>
        <p:pic>
          <p:nvPicPr>
            <p:cNvPr id="1036" name="Picture 12" descr="Resultado de imagen para pesaje de cajas">
              <a:extLst>
                <a:ext uri="{FF2B5EF4-FFF2-40B4-BE49-F238E27FC236}">
                  <a16:creationId xmlns:a16="http://schemas.microsoft.com/office/drawing/2014/main" id="{04836B27-A234-45B7-9E22-3AF5E3EFD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9599" y="1590689"/>
              <a:ext cx="3438525" cy="3790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Resultado de imagen para pesaje de cajas">
              <a:extLst>
                <a:ext uri="{FF2B5EF4-FFF2-40B4-BE49-F238E27FC236}">
                  <a16:creationId xmlns:a16="http://schemas.microsoft.com/office/drawing/2014/main" id="{6B7B2876-4925-456F-89EF-9EC7496732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50" t="64213" r="37988" b="27638"/>
            <a:stretch/>
          </p:blipFill>
          <p:spPr bwMode="auto">
            <a:xfrm>
              <a:off x="9439547" y="3676825"/>
              <a:ext cx="1050877" cy="3138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Resultado de imagen para pesaje de cajas">
              <a:extLst>
                <a:ext uri="{FF2B5EF4-FFF2-40B4-BE49-F238E27FC236}">
                  <a16:creationId xmlns:a16="http://schemas.microsoft.com/office/drawing/2014/main" id="{7EF96BF7-5117-4597-90BD-34941C7060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50" t="42598" r="43387" b="52360"/>
            <a:stretch/>
          </p:blipFill>
          <p:spPr bwMode="auto">
            <a:xfrm>
              <a:off x="9357659" y="2930789"/>
              <a:ext cx="1231708" cy="27643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Resultado de imagen para logistica">
            <a:extLst>
              <a:ext uri="{FF2B5EF4-FFF2-40B4-BE49-F238E27FC236}">
                <a16:creationId xmlns:a16="http://schemas.microsoft.com/office/drawing/2014/main" id="{8A6D8C1E-685E-46C3-A3A1-37573DCF855B}"/>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0397" t="9144" r="5817" b="16035"/>
          <a:stretch/>
        </p:blipFill>
        <p:spPr bwMode="auto">
          <a:xfrm>
            <a:off x="4701042" y="2270261"/>
            <a:ext cx="1552012" cy="831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B11F71C1-C925-4FEC-B68F-717652651DC0}"/>
              </a:ext>
            </a:extLst>
          </p:cNvPr>
          <p:cNvSpPr txBox="1"/>
          <p:nvPr/>
        </p:nvSpPr>
        <p:spPr>
          <a:xfrm>
            <a:off x="5475034" y="1435289"/>
            <a:ext cx="1275734" cy="400110"/>
          </a:xfrm>
          <a:prstGeom prst="rect">
            <a:avLst/>
          </a:prstGeom>
          <a:noFill/>
        </p:spPr>
        <p:txBody>
          <a:bodyPr wrap="none" rtlCol="0">
            <a:spAutoFit/>
          </a:bodyPr>
          <a:lstStyle/>
          <a:p>
            <a:r>
              <a:rPr lang="es-MX" sz="2000" b="1" dirty="0">
                <a:effectLst>
                  <a:outerShdw blurRad="38100" dist="38100" dir="2700000" algn="tl">
                    <a:srgbClr val="000000">
                      <a:alpha val="43137"/>
                    </a:srgbClr>
                  </a:outerShdw>
                </a:effectLst>
              </a:rPr>
              <a:t>Recepción</a:t>
            </a:r>
          </a:p>
        </p:txBody>
      </p:sp>
      <p:sp>
        <p:nvSpPr>
          <p:cNvPr id="15" name="CuadroTexto 14">
            <a:extLst>
              <a:ext uri="{FF2B5EF4-FFF2-40B4-BE49-F238E27FC236}">
                <a16:creationId xmlns:a16="http://schemas.microsoft.com/office/drawing/2014/main" id="{41B42B4E-9019-45B7-B202-22E5FE170832}"/>
              </a:ext>
            </a:extLst>
          </p:cNvPr>
          <p:cNvSpPr txBox="1"/>
          <p:nvPr/>
        </p:nvSpPr>
        <p:spPr>
          <a:xfrm>
            <a:off x="4769864" y="3118699"/>
            <a:ext cx="1218667" cy="369332"/>
          </a:xfrm>
          <a:prstGeom prst="rect">
            <a:avLst/>
          </a:prstGeom>
          <a:noFill/>
        </p:spPr>
        <p:txBody>
          <a:bodyPr wrap="none" rtlCol="0">
            <a:spAutoFit/>
          </a:bodyPr>
          <a:lstStyle/>
          <a:p>
            <a:r>
              <a:rPr lang="es-MX" dirty="0"/>
              <a:t>Separación</a:t>
            </a:r>
          </a:p>
        </p:txBody>
      </p:sp>
      <p:sp>
        <p:nvSpPr>
          <p:cNvPr id="16" name="CuadroTexto 15">
            <a:extLst>
              <a:ext uri="{FF2B5EF4-FFF2-40B4-BE49-F238E27FC236}">
                <a16:creationId xmlns:a16="http://schemas.microsoft.com/office/drawing/2014/main" id="{43E24216-0FE8-4E06-8CAB-626581A5AD1C}"/>
              </a:ext>
            </a:extLst>
          </p:cNvPr>
          <p:cNvSpPr txBox="1"/>
          <p:nvPr/>
        </p:nvSpPr>
        <p:spPr>
          <a:xfrm>
            <a:off x="6655537" y="3216507"/>
            <a:ext cx="784382" cy="369332"/>
          </a:xfrm>
          <a:prstGeom prst="rect">
            <a:avLst/>
          </a:prstGeom>
          <a:noFill/>
        </p:spPr>
        <p:txBody>
          <a:bodyPr wrap="none" rtlCol="0">
            <a:spAutoFit/>
          </a:bodyPr>
          <a:lstStyle/>
          <a:p>
            <a:r>
              <a:rPr lang="es-MX" dirty="0"/>
              <a:t>Pesaje</a:t>
            </a:r>
          </a:p>
        </p:txBody>
      </p:sp>
      <p:sp>
        <p:nvSpPr>
          <p:cNvPr id="17" name="CuadroTexto 16">
            <a:extLst>
              <a:ext uri="{FF2B5EF4-FFF2-40B4-BE49-F238E27FC236}">
                <a16:creationId xmlns:a16="http://schemas.microsoft.com/office/drawing/2014/main" id="{0AA1E7C0-490A-4337-B327-2EC57CA8BDFC}"/>
              </a:ext>
            </a:extLst>
          </p:cNvPr>
          <p:cNvSpPr txBox="1"/>
          <p:nvPr/>
        </p:nvSpPr>
        <p:spPr>
          <a:xfrm>
            <a:off x="9476120" y="1437564"/>
            <a:ext cx="1337226" cy="400110"/>
          </a:xfrm>
          <a:prstGeom prst="rect">
            <a:avLst/>
          </a:prstGeom>
          <a:noFill/>
        </p:spPr>
        <p:txBody>
          <a:bodyPr wrap="none" rtlCol="0">
            <a:spAutoFit/>
          </a:bodyPr>
          <a:lstStyle/>
          <a:p>
            <a:r>
              <a:rPr lang="es-MX" sz="2000" b="1" dirty="0">
                <a:effectLst>
                  <a:outerShdw blurRad="38100" dist="38100" dir="2700000" algn="tl">
                    <a:srgbClr val="000000">
                      <a:alpha val="43137"/>
                    </a:srgbClr>
                  </a:outerShdw>
                </a:effectLst>
              </a:rPr>
              <a:t>Asignación</a:t>
            </a:r>
          </a:p>
        </p:txBody>
      </p:sp>
      <p:sp>
        <p:nvSpPr>
          <p:cNvPr id="21" name="CuadroTexto 20">
            <a:extLst>
              <a:ext uri="{FF2B5EF4-FFF2-40B4-BE49-F238E27FC236}">
                <a16:creationId xmlns:a16="http://schemas.microsoft.com/office/drawing/2014/main" id="{77830DB4-88EF-45EF-AA7A-196F29CE70B9}"/>
              </a:ext>
            </a:extLst>
          </p:cNvPr>
          <p:cNvSpPr txBox="1"/>
          <p:nvPr/>
        </p:nvSpPr>
        <p:spPr>
          <a:xfrm>
            <a:off x="8513909" y="3232429"/>
            <a:ext cx="1281120" cy="369332"/>
          </a:xfrm>
          <a:prstGeom prst="rect">
            <a:avLst/>
          </a:prstGeom>
          <a:noFill/>
        </p:spPr>
        <p:txBody>
          <a:bodyPr wrap="none" rtlCol="0">
            <a:spAutoFit/>
          </a:bodyPr>
          <a:lstStyle/>
          <a:p>
            <a:r>
              <a:rPr lang="es-MX" dirty="0"/>
              <a:t>Almacenaje</a:t>
            </a:r>
          </a:p>
        </p:txBody>
      </p:sp>
      <p:sp>
        <p:nvSpPr>
          <p:cNvPr id="22" name="CuadroTexto 21">
            <a:extLst>
              <a:ext uri="{FF2B5EF4-FFF2-40B4-BE49-F238E27FC236}">
                <a16:creationId xmlns:a16="http://schemas.microsoft.com/office/drawing/2014/main" id="{D47095E3-F884-4FBF-A735-09085FCA169B}"/>
              </a:ext>
            </a:extLst>
          </p:cNvPr>
          <p:cNvSpPr txBox="1"/>
          <p:nvPr/>
        </p:nvSpPr>
        <p:spPr>
          <a:xfrm>
            <a:off x="10206235" y="3259727"/>
            <a:ext cx="1444626" cy="369332"/>
          </a:xfrm>
          <a:prstGeom prst="rect">
            <a:avLst/>
          </a:prstGeom>
          <a:noFill/>
        </p:spPr>
        <p:txBody>
          <a:bodyPr wrap="none" rtlCol="0">
            <a:spAutoFit/>
          </a:bodyPr>
          <a:lstStyle/>
          <a:p>
            <a:r>
              <a:rPr lang="es-MX" dirty="0"/>
              <a:t>Desensamble</a:t>
            </a:r>
          </a:p>
        </p:txBody>
      </p:sp>
      <p:pic>
        <p:nvPicPr>
          <p:cNvPr id="1038" name="Picture 14" descr="Imagen relacionada">
            <a:extLst>
              <a:ext uri="{FF2B5EF4-FFF2-40B4-BE49-F238E27FC236}">
                <a16:creationId xmlns:a16="http://schemas.microsoft.com/office/drawing/2014/main" id="{A5152303-ED97-4A2D-A607-8755B350EC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9577" y="2393957"/>
            <a:ext cx="753287" cy="78263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n relacionada">
            <a:extLst>
              <a:ext uri="{FF2B5EF4-FFF2-40B4-BE49-F238E27FC236}">
                <a16:creationId xmlns:a16="http://schemas.microsoft.com/office/drawing/2014/main" id="{E376EE57-EBAE-4E82-96CD-5358984B70B4}"/>
              </a:ext>
            </a:extLst>
          </p:cNvPr>
          <p:cNvPicPr>
            <a:picLocks noChangeAspect="1" noChangeArrowheads="1"/>
          </p:cNvPicPr>
          <p:nvPr/>
        </p:nvPicPr>
        <p:blipFill rotWithShape="1">
          <a:blip r:embed="rId8">
            <a:clrChange>
              <a:clrFrom>
                <a:srgbClr val="F3F3F5"/>
              </a:clrFrom>
              <a:clrTo>
                <a:srgbClr val="F3F3F5">
                  <a:alpha val="0"/>
                </a:srgbClr>
              </a:clrTo>
            </a:clrChange>
            <a:extLst>
              <a:ext uri="{28A0092B-C50C-407E-A947-70E740481C1C}">
                <a14:useLocalDpi xmlns:a14="http://schemas.microsoft.com/office/drawing/2010/main" val="0"/>
              </a:ext>
            </a:extLst>
          </a:blip>
          <a:srcRect r="4140"/>
          <a:stretch/>
        </p:blipFill>
        <p:spPr bwMode="auto">
          <a:xfrm>
            <a:off x="10096445" y="2073223"/>
            <a:ext cx="798179" cy="624487"/>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C477F4F7-83DB-40CF-8134-E5DAC25CAD42}"/>
              </a:ext>
            </a:extLst>
          </p:cNvPr>
          <p:cNvSpPr/>
          <p:nvPr/>
        </p:nvSpPr>
        <p:spPr>
          <a:xfrm>
            <a:off x="6373919" y="3951030"/>
            <a:ext cx="3436695" cy="2247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esquinas redondeadas 25">
            <a:extLst>
              <a:ext uri="{FF2B5EF4-FFF2-40B4-BE49-F238E27FC236}">
                <a16:creationId xmlns:a16="http://schemas.microsoft.com/office/drawing/2014/main" id="{423623A8-A047-4F1D-80A0-88F1B8AD66B6}"/>
              </a:ext>
            </a:extLst>
          </p:cNvPr>
          <p:cNvSpPr/>
          <p:nvPr/>
        </p:nvSpPr>
        <p:spPr>
          <a:xfrm>
            <a:off x="2513870" y="3966950"/>
            <a:ext cx="3436695" cy="2247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42" name="Picture 18" descr="Resultado de imagen para control de produccion dibujos">
            <a:extLst>
              <a:ext uri="{FF2B5EF4-FFF2-40B4-BE49-F238E27FC236}">
                <a16:creationId xmlns:a16="http://schemas.microsoft.com/office/drawing/2014/main" id="{3C85E892-FF8C-4193-8B22-10DFAFED85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8976" y="5041238"/>
            <a:ext cx="1032748" cy="979288"/>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1BC2F007-D5CC-4A7D-970D-3D4FBC4F4457}"/>
              </a:ext>
            </a:extLst>
          </p:cNvPr>
          <p:cNvSpPr txBox="1"/>
          <p:nvPr/>
        </p:nvSpPr>
        <p:spPr>
          <a:xfrm>
            <a:off x="6880034" y="3924769"/>
            <a:ext cx="2474075" cy="400110"/>
          </a:xfrm>
          <a:prstGeom prst="rect">
            <a:avLst/>
          </a:prstGeom>
          <a:noFill/>
        </p:spPr>
        <p:txBody>
          <a:bodyPr wrap="none" rtlCol="0">
            <a:spAutoFit/>
          </a:bodyPr>
          <a:lstStyle/>
          <a:p>
            <a:r>
              <a:rPr lang="es-MX" sz="2000" b="1" dirty="0">
                <a:effectLst>
                  <a:outerShdw blurRad="38100" dist="38100" dir="2700000" algn="tl">
                    <a:srgbClr val="000000">
                      <a:alpha val="43137"/>
                    </a:srgbClr>
                  </a:outerShdw>
                </a:effectLst>
              </a:rPr>
              <a:t>Área de desensamble</a:t>
            </a:r>
          </a:p>
        </p:txBody>
      </p:sp>
      <p:sp>
        <p:nvSpPr>
          <p:cNvPr id="29" name="CuadroTexto 28">
            <a:extLst>
              <a:ext uri="{FF2B5EF4-FFF2-40B4-BE49-F238E27FC236}">
                <a16:creationId xmlns:a16="http://schemas.microsoft.com/office/drawing/2014/main" id="{6E2521D7-A489-4604-90B6-8ADE15744C7B}"/>
              </a:ext>
            </a:extLst>
          </p:cNvPr>
          <p:cNvSpPr txBox="1"/>
          <p:nvPr/>
        </p:nvSpPr>
        <p:spPr>
          <a:xfrm>
            <a:off x="7267469" y="5570367"/>
            <a:ext cx="1583575" cy="646331"/>
          </a:xfrm>
          <a:prstGeom prst="rect">
            <a:avLst/>
          </a:prstGeom>
          <a:noFill/>
        </p:spPr>
        <p:txBody>
          <a:bodyPr wrap="none" rtlCol="0">
            <a:spAutoFit/>
          </a:bodyPr>
          <a:lstStyle/>
          <a:p>
            <a:pPr algn="ctr"/>
            <a:r>
              <a:rPr lang="es-MX" dirty="0"/>
              <a:t>Control</a:t>
            </a:r>
          </a:p>
          <a:p>
            <a:pPr algn="ctr"/>
            <a:r>
              <a:rPr lang="es-MX" dirty="0"/>
              <a:t>de producción</a:t>
            </a:r>
          </a:p>
        </p:txBody>
      </p:sp>
      <p:pic>
        <p:nvPicPr>
          <p:cNvPr id="7" name="Imagen 6">
            <a:extLst>
              <a:ext uri="{FF2B5EF4-FFF2-40B4-BE49-F238E27FC236}">
                <a16:creationId xmlns:a16="http://schemas.microsoft.com/office/drawing/2014/main" id="{030B730B-7884-4A4B-B9C0-B43D4A361453}"/>
              </a:ext>
            </a:extLst>
          </p:cNvPr>
          <p:cNvPicPr>
            <a:picLocks noChangeAspect="1"/>
          </p:cNvPicPr>
          <p:nvPr/>
        </p:nvPicPr>
        <p:blipFill>
          <a:blip r:embed="rId10"/>
          <a:stretch>
            <a:fillRect/>
          </a:stretch>
        </p:blipFill>
        <p:spPr>
          <a:xfrm>
            <a:off x="6433495" y="4293125"/>
            <a:ext cx="1129884" cy="745350"/>
          </a:xfrm>
          <a:prstGeom prst="rect">
            <a:avLst/>
          </a:prstGeom>
        </p:spPr>
      </p:pic>
      <p:sp>
        <p:nvSpPr>
          <p:cNvPr id="32" name="CuadroTexto 31">
            <a:extLst>
              <a:ext uri="{FF2B5EF4-FFF2-40B4-BE49-F238E27FC236}">
                <a16:creationId xmlns:a16="http://schemas.microsoft.com/office/drawing/2014/main" id="{42621F1D-D3E1-44FA-A54D-D8B0A1D2263A}"/>
              </a:ext>
            </a:extLst>
          </p:cNvPr>
          <p:cNvSpPr txBox="1"/>
          <p:nvPr/>
        </p:nvSpPr>
        <p:spPr>
          <a:xfrm>
            <a:off x="6317638" y="4986081"/>
            <a:ext cx="1317092" cy="369332"/>
          </a:xfrm>
          <a:prstGeom prst="rect">
            <a:avLst/>
          </a:prstGeom>
          <a:noFill/>
        </p:spPr>
        <p:txBody>
          <a:bodyPr wrap="none" rtlCol="0">
            <a:spAutoFit/>
          </a:bodyPr>
          <a:lstStyle/>
          <a:p>
            <a:r>
              <a:rPr lang="es-MX" dirty="0"/>
              <a:t>Segregación</a:t>
            </a:r>
          </a:p>
        </p:txBody>
      </p:sp>
      <p:pic>
        <p:nvPicPr>
          <p:cNvPr id="1046" name="Picture 22" descr="Resultado de imagen para Clasificación de basura peligrosos">
            <a:extLst>
              <a:ext uri="{FF2B5EF4-FFF2-40B4-BE49-F238E27FC236}">
                <a16:creationId xmlns:a16="http://schemas.microsoft.com/office/drawing/2014/main" id="{A430B94E-44A9-4E4A-A856-CBF63386DD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57462" y="4347337"/>
            <a:ext cx="1770583" cy="811517"/>
          </a:xfrm>
          <a:prstGeom prst="rect">
            <a:avLst/>
          </a:prstGeom>
          <a:noFill/>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1D686306-FEE3-4C3F-92F3-93D5847CFBC9}"/>
              </a:ext>
            </a:extLst>
          </p:cNvPr>
          <p:cNvSpPr txBox="1"/>
          <p:nvPr/>
        </p:nvSpPr>
        <p:spPr>
          <a:xfrm>
            <a:off x="8435316" y="5070241"/>
            <a:ext cx="1338508" cy="369332"/>
          </a:xfrm>
          <a:prstGeom prst="rect">
            <a:avLst/>
          </a:prstGeom>
          <a:noFill/>
        </p:spPr>
        <p:txBody>
          <a:bodyPr wrap="none" rtlCol="0">
            <a:spAutoFit/>
          </a:bodyPr>
          <a:lstStyle/>
          <a:p>
            <a:r>
              <a:rPr lang="es-MX" dirty="0"/>
              <a:t>Clasificación</a:t>
            </a:r>
          </a:p>
        </p:txBody>
      </p:sp>
      <p:pic>
        <p:nvPicPr>
          <p:cNvPr id="1050" name="Picture 26" descr="Imagen relacionada">
            <a:extLst>
              <a:ext uri="{FF2B5EF4-FFF2-40B4-BE49-F238E27FC236}">
                <a16:creationId xmlns:a16="http://schemas.microsoft.com/office/drawing/2014/main" id="{B9A404C7-0252-4C52-BA4D-084CF18CD4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900"/>
          <a:stretch/>
        </p:blipFill>
        <p:spPr bwMode="auto">
          <a:xfrm>
            <a:off x="3957848" y="4985287"/>
            <a:ext cx="1497461" cy="904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sultado de imagen para embalaje de residuos peligrosos">
            <a:extLst>
              <a:ext uri="{FF2B5EF4-FFF2-40B4-BE49-F238E27FC236}">
                <a16:creationId xmlns:a16="http://schemas.microsoft.com/office/drawing/2014/main" id="{584E458A-3D83-499E-95B0-19046420D7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0449" y="4295635"/>
            <a:ext cx="1119705" cy="839779"/>
          </a:xfrm>
          <a:prstGeom prst="rect">
            <a:avLst/>
          </a:prstGeom>
          <a:noFill/>
          <a:extLst>
            <a:ext uri="{909E8E84-426E-40DD-AFC4-6F175D3DCCD1}">
              <a14:hiddenFill xmlns:a14="http://schemas.microsoft.com/office/drawing/2010/main">
                <a:solidFill>
                  <a:srgbClr val="FFFFFF"/>
                </a:solidFill>
              </a14:hiddenFill>
            </a:ext>
          </a:extLst>
        </p:spPr>
      </p:pic>
      <p:sp>
        <p:nvSpPr>
          <p:cNvPr id="37" name="CuadroTexto 36">
            <a:extLst>
              <a:ext uri="{FF2B5EF4-FFF2-40B4-BE49-F238E27FC236}">
                <a16:creationId xmlns:a16="http://schemas.microsoft.com/office/drawing/2014/main" id="{1F2D09AD-0850-4D0B-9826-B9461B3E9EED}"/>
              </a:ext>
            </a:extLst>
          </p:cNvPr>
          <p:cNvSpPr txBox="1"/>
          <p:nvPr/>
        </p:nvSpPr>
        <p:spPr>
          <a:xfrm>
            <a:off x="4288662" y="5836795"/>
            <a:ext cx="1047082" cy="369332"/>
          </a:xfrm>
          <a:prstGeom prst="rect">
            <a:avLst/>
          </a:prstGeom>
          <a:noFill/>
        </p:spPr>
        <p:txBody>
          <a:bodyPr wrap="none" rtlCol="0">
            <a:spAutoFit/>
          </a:bodyPr>
          <a:lstStyle/>
          <a:p>
            <a:r>
              <a:rPr lang="es-MX" dirty="0"/>
              <a:t>Embalaje</a:t>
            </a:r>
          </a:p>
        </p:txBody>
      </p:sp>
      <p:sp>
        <p:nvSpPr>
          <p:cNvPr id="38" name="CuadroTexto 37">
            <a:extLst>
              <a:ext uri="{FF2B5EF4-FFF2-40B4-BE49-F238E27FC236}">
                <a16:creationId xmlns:a16="http://schemas.microsoft.com/office/drawing/2014/main" id="{DC8E0FFD-FB73-40B6-8F82-3CBB68B36E9E}"/>
              </a:ext>
            </a:extLst>
          </p:cNvPr>
          <p:cNvSpPr txBox="1"/>
          <p:nvPr/>
        </p:nvSpPr>
        <p:spPr>
          <a:xfrm>
            <a:off x="2888153" y="3939683"/>
            <a:ext cx="2697085" cy="400110"/>
          </a:xfrm>
          <a:prstGeom prst="rect">
            <a:avLst/>
          </a:prstGeom>
          <a:noFill/>
        </p:spPr>
        <p:txBody>
          <a:bodyPr wrap="none" rtlCol="0">
            <a:spAutoFit/>
          </a:bodyPr>
          <a:lstStyle/>
          <a:p>
            <a:r>
              <a:rPr lang="es-MX" sz="2000" b="1" dirty="0">
                <a:effectLst>
                  <a:outerShdw blurRad="38100" dist="38100" dir="2700000" algn="tl">
                    <a:srgbClr val="000000">
                      <a:alpha val="43137"/>
                    </a:srgbClr>
                  </a:outerShdw>
                </a:effectLst>
              </a:rPr>
              <a:t>Venta de materia prima</a:t>
            </a:r>
          </a:p>
        </p:txBody>
      </p:sp>
      <p:pic>
        <p:nvPicPr>
          <p:cNvPr id="10" name="Imagen 9">
            <a:extLst>
              <a:ext uri="{FF2B5EF4-FFF2-40B4-BE49-F238E27FC236}">
                <a16:creationId xmlns:a16="http://schemas.microsoft.com/office/drawing/2014/main" id="{96870F92-2602-4274-8BA7-C6320E86A39E}"/>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036910" y="4631449"/>
            <a:ext cx="736737" cy="736737"/>
          </a:xfrm>
          <a:prstGeom prst="rect">
            <a:avLst/>
          </a:prstGeom>
        </p:spPr>
      </p:pic>
      <p:pic>
        <p:nvPicPr>
          <p:cNvPr id="8" name="Imagen 7">
            <a:extLst>
              <a:ext uri="{FF2B5EF4-FFF2-40B4-BE49-F238E27FC236}">
                <a16:creationId xmlns:a16="http://schemas.microsoft.com/office/drawing/2014/main" id="{7E53E3C3-A1C8-4ABB-8658-FBA53C7435D9}"/>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552077" y="4736653"/>
            <a:ext cx="892332" cy="889760"/>
          </a:xfrm>
          <a:prstGeom prst="rect">
            <a:avLst/>
          </a:prstGeom>
        </p:spPr>
      </p:pic>
      <p:pic>
        <p:nvPicPr>
          <p:cNvPr id="11" name="Imagen 10">
            <a:extLst>
              <a:ext uri="{FF2B5EF4-FFF2-40B4-BE49-F238E27FC236}">
                <a16:creationId xmlns:a16="http://schemas.microsoft.com/office/drawing/2014/main" id="{A0ACAA6C-D1C9-4F3C-BAE5-F2B358AC486F}"/>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3092419" y="5184395"/>
            <a:ext cx="728515" cy="621577"/>
          </a:xfrm>
          <a:prstGeom prst="rect">
            <a:avLst/>
          </a:prstGeom>
        </p:spPr>
      </p:pic>
      <p:sp>
        <p:nvSpPr>
          <p:cNvPr id="45" name="CuadroTexto 44">
            <a:extLst>
              <a:ext uri="{FF2B5EF4-FFF2-40B4-BE49-F238E27FC236}">
                <a16:creationId xmlns:a16="http://schemas.microsoft.com/office/drawing/2014/main" id="{DB3FBD86-0036-44FE-A043-8A7AA7E61B02}"/>
              </a:ext>
            </a:extLst>
          </p:cNvPr>
          <p:cNvSpPr txBox="1"/>
          <p:nvPr/>
        </p:nvSpPr>
        <p:spPr>
          <a:xfrm>
            <a:off x="2967101" y="5702589"/>
            <a:ext cx="724494" cy="369332"/>
          </a:xfrm>
          <a:prstGeom prst="rect">
            <a:avLst/>
          </a:prstGeom>
          <a:noFill/>
        </p:spPr>
        <p:txBody>
          <a:bodyPr wrap="none" rtlCol="0">
            <a:spAutoFit/>
          </a:bodyPr>
          <a:lstStyle/>
          <a:p>
            <a:r>
              <a:rPr lang="es-MX" dirty="0"/>
              <a:t>Venta</a:t>
            </a:r>
          </a:p>
        </p:txBody>
      </p:sp>
      <p:pic>
        <p:nvPicPr>
          <p:cNvPr id="48" name="Imagen 47">
            <a:extLst>
              <a:ext uri="{FF2B5EF4-FFF2-40B4-BE49-F238E27FC236}">
                <a16:creationId xmlns:a16="http://schemas.microsoft.com/office/drawing/2014/main" id="{181A91A9-B7D2-40A4-AE9E-C44C7D7C8A2C}"/>
              </a:ext>
            </a:extLst>
          </p:cNvPr>
          <p:cNvPicPr>
            <a:picLocks noChangeAspect="1"/>
          </p:cNvPicPr>
          <p:nvPr/>
        </p:nvPicPr>
        <p:blipFill rotWithShape="1">
          <a:blip r:embed="rId17">
            <a:clrChange>
              <a:clrFrom>
                <a:srgbClr val="FFFFFF"/>
              </a:clrFrom>
              <a:clrTo>
                <a:srgbClr val="FFFFFF">
                  <a:alpha val="0"/>
                </a:srgbClr>
              </a:clrTo>
            </a:clrChange>
          </a:blip>
          <a:srcRect l="17919" t="2369" r="11642" b="11432"/>
          <a:stretch/>
        </p:blipFill>
        <p:spPr>
          <a:xfrm rot="1954594">
            <a:off x="7426044" y="1761267"/>
            <a:ext cx="1145120" cy="1234262"/>
          </a:xfrm>
          <a:prstGeom prst="rect">
            <a:avLst/>
          </a:prstGeom>
        </p:spPr>
      </p:pic>
      <p:pic>
        <p:nvPicPr>
          <p:cNvPr id="49" name="Imagen 48">
            <a:extLst>
              <a:ext uri="{FF2B5EF4-FFF2-40B4-BE49-F238E27FC236}">
                <a16:creationId xmlns:a16="http://schemas.microsoft.com/office/drawing/2014/main" id="{7DD8D3A2-8BE7-41E9-B990-78900D673719}"/>
              </a:ext>
            </a:extLst>
          </p:cNvPr>
          <p:cNvPicPr>
            <a:picLocks noChangeAspect="1"/>
          </p:cNvPicPr>
          <p:nvPr/>
        </p:nvPicPr>
        <p:blipFill rotWithShape="1">
          <a:blip r:embed="rId17">
            <a:clrChange>
              <a:clrFrom>
                <a:srgbClr val="FFFFFF"/>
              </a:clrFrom>
              <a:clrTo>
                <a:srgbClr val="FFFFFF">
                  <a:alpha val="0"/>
                </a:srgbClr>
              </a:clrTo>
            </a:clrChange>
          </a:blip>
          <a:srcRect l="17919" t="2369" r="11642" b="11432"/>
          <a:stretch/>
        </p:blipFill>
        <p:spPr>
          <a:xfrm rot="1954594">
            <a:off x="3593288" y="1736248"/>
            <a:ext cx="1145120" cy="1234262"/>
          </a:xfrm>
          <a:prstGeom prst="rect">
            <a:avLst/>
          </a:prstGeom>
        </p:spPr>
      </p:pic>
      <p:pic>
        <p:nvPicPr>
          <p:cNvPr id="50" name="Imagen 49">
            <a:extLst>
              <a:ext uri="{FF2B5EF4-FFF2-40B4-BE49-F238E27FC236}">
                <a16:creationId xmlns:a16="http://schemas.microsoft.com/office/drawing/2014/main" id="{F91C64E2-53D8-4D78-9515-614E828CA516}"/>
              </a:ext>
            </a:extLst>
          </p:cNvPr>
          <p:cNvPicPr>
            <a:picLocks noChangeAspect="1"/>
          </p:cNvPicPr>
          <p:nvPr/>
        </p:nvPicPr>
        <p:blipFill rotWithShape="1">
          <a:blip r:embed="rId17">
            <a:clrChange>
              <a:clrFrom>
                <a:srgbClr val="FFFFFF"/>
              </a:clrFrom>
              <a:clrTo>
                <a:srgbClr val="FFFFFF">
                  <a:alpha val="0"/>
                </a:srgbClr>
              </a:clrTo>
            </a:clrChange>
          </a:blip>
          <a:srcRect l="17919" t="2369" r="11642" b="11432"/>
          <a:stretch/>
        </p:blipFill>
        <p:spPr>
          <a:xfrm rot="10354921">
            <a:off x="9703226" y="3567787"/>
            <a:ext cx="1145120" cy="1234262"/>
          </a:xfrm>
          <a:prstGeom prst="rect">
            <a:avLst/>
          </a:prstGeom>
        </p:spPr>
      </p:pic>
      <p:pic>
        <p:nvPicPr>
          <p:cNvPr id="51" name="Imagen 50">
            <a:extLst>
              <a:ext uri="{FF2B5EF4-FFF2-40B4-BE49-F238E27FC236}">
                <a16:creationId xmlns:a16="http://schemas.microsoft.com/office/drawing/2014/main" id="{03C80EF6-6BCE-420A-9709-2E00B18BB005}"/>
              </a:ext>
            </a:extLst>
          </p:cNvPr>
          <p:cNvPicPr>
            <a:picLocks noChangeAspect="1"/>
          </p:cNvPicPr>
          <p:nvPr/>
        </p:nvPicPr>
        <p:blipFill rotWithShape="1">
          <a:blip r:embed="rId17">
            <a:clrChange>
              <a:clrFrom>
                <a:srgbClr val="FFFFFF"/>
              </a:clrFrom>
              <a:clrTo>
                <a:srgbClr val="FFFFFF">
                  <a:alpha val="0"/>
                </a:srgbClr>
              </a:clrTo>
            </a:clrChange>
          </a:blip>
          <a:srcRect l="17919" t="2369" r="11642" b="11432"/>
          <a:stretch/>
        </p:blipFill>
        <p:spPr>
          <a:xfrm rot="13314329">
            <a:off x="5643721" y="5190142"/>
            <a:ext cx="1145120" cy="1234262"/>
          </a:xfrm>
          <a:prstGeom prst="rect">
            <a:avLst/>
          </a:prstGeom>
        </p:spPr>
      </p:pic>
      <p:sp>
        <p:nvSpPr>
          <p:cNvPr id="52" name="Rectángulo 51">
            <a:extLst>
              <a:ext uri="{FF2B5EF4-FFF2-40B4-BE49-F238E27FC236}">
                <a16:creationId xmlns:a16="http://schemas.microsoft.com/office/drawing/2014/main" id="{F1FF7401-C44A-44A8-BE8C-7C5C7BA6111F}"/>
              </a:ext>
            </a:extLst>
          </p:cNvPr>
          <p:cNvSpPr/>
          <p:nvPr/>
        </p:nvSpPr>
        <p:spPr>
          <a:xfrm>
            <a:off x="1822644" y="354453"/>
            <a:ext cx="8533105" cy="646331"/>
          </a:xfrm>
          <a:prstGeom prst="rect">
            <a:avLst/>
          </a:prstGeom>
        </p:spPr>
        <p:txBody>
          <a:bodyPr wrap="none">
            <a:spAutoFit/>
          </a:bodyPr>
          <a:lstStyle/>
          <a:p>
            <a:r>
              <a:rPr lang="es-MX" sz="3600" dirty="0">
                <a:latin typeface="Berlin Sans FB" panose="020E0602020502020306" pitchFamily="34" charset="0"/>
              </a:rPr>
              <a:t>PROGRAMA DEL PROCESO DE RECICLAJE</a:t>
            </a:r>
          </a:p>
        </p:txBody>
      </p:sp>
    </p:spTree>
    <p:extLst>
      <p:ext uri="{BB962C8B-B14F-4D97-AF65-F5344CB8AC3E}">
        <p14:creationId xmlns:p14="http://schemas.microsoft.com/office/powerpoint/2010/main" val="261923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5560" y="2780928"/>
            <a:ext cx="6345752" cy="3816424"/>
          </a:xfrm>
        </p:spPr>
        <p:txBody>
          <a:bodyPr/>
          <a:lstStyle/>
          <a:p>
            <a:r>
              <a:rPr lang="es-ES" altLang="es-MX" b="1" dirty="0">
                <a:solidFill>
                  <a:schemeClr val="bg1"/>
                </a:solidFill>
              </a:rPr>
              <a:t>s de una Computadora</a:t>
            </a:r>
            <a:br>
              <a:rPr lang="es-ES" altLang="es-MX" sz="2000" b="1" dirty="0">
                <a:solidFill>
                  <a:schemeClr val="bg1"/>
                </a:solidFill>
              </a:rPr>
            </a:br>
            <a:endParaRPr lang="es-MX" dirty="0"/>
          </a:p>
        </p:txBody>
      </p:sp>
      <p:sp>
        <p:nvSpPr>
          <p:cNvPr id="4" name="Rectangle 3"/>
          <p:cNvSpPr txBox="1">
            <a:spLocks noChangeArrowheads="1"/>
          </p:cNvSpPr>
          <p:nvPr/>
        </p:nvSpPr>
        <p:spPr>
          <a:xfrm>
            <a:off x="892938" y="1540922"/>
            <a:ext cx="5069981" cy="4679574"/>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chemeClr val="accent6">
                  <a:lumMod val="50000"/>
                </a:schemeClr>
              </a:buClr>
              <a:buSzPct val="120000"/>
              <a:buFont typeface="Wingdings" panose="05000000000000000000" pitchFamily="2" charset="2"/>
              <a:buChar char=""/>
            </a:pPr>
            <a:r>
              <a:rPr lang="es-ES" altLang="es-MX" sz="1600" dirty="0">
                <a:solidFill>
                  <a:schemeClr val="tx1"/>
                </a:solidFill>
              </a:rPr>
              <a:t>Plomo: en soldaduras, Monitores CRT, los tubos de  rayos catódicos y Baterías lead-acida</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Bromo: en cubiertas policromadas retardantes de flamas para cubiertas, cables y tableros de circuitos.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Cadmio: en tableros de circuitos y semiconductores, baterías recargables de  níquel-cadmio.</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Selenio: en los tableros de circuitos como rectificador de suministro de energía.</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Estaño: soldaduras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Mercurio: en interruptores y cubiertas, tubos fluorescentes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Azufre: Baterías Lead-acida</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Arsénico: en tubos de rayo catódico más antiguos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Antimonio: como tritóxido retardantes de </a:t>
            </a:r>
            <a:r>
              <a:rPr lang="es-ES" altLang="es-MX" sz="1600" dirty="0" err="1">
                <a:solidFill>
                  <a:schemeClr val="tx1"/>
                </a:solidFill>
              </a:rPr>
              <a:t>flamabilidad</a:t>
            </a:r>
            <a:endParaRPr lang="es-ES" altLang="es-MX" sz="1600" dirty="0">
              <a:solidFill>
                <a:schemeClr val="tx1"/>
              </a:solidFill>
            </a:endParaRPr>
          </a:p>
        </p:txBody>
      </p:sp>
      <p:sp>
        <p:nvSpPr>
          <p:cNvPr id="5" name="Line 5"/>
          <p:cNvSpPr>
            <a:spLocks noChangeShapeType="1"/>
          </p:cNvSpPr>
          <p:nvPr/>
        </p:nvSpPr>
        <p:spPr bwMode="auto">
          <a:xfrm>
            <a:off x="1524000" y="6742113"/>
            <a:ext cx="9144000" cy="0"/>
          </a:xfrm>
          <a:prstGeom prst="line">
            <a:avLst/>
          </a:prstGeom>
          <a:noFill/>
          <a:ln w="76200">
            <a:solidFill>
              <a:srgbClr val="33CC33"/>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7" name="Rectangle 3">
            <a:extLst>
              <a:ext uri="{FF2B5EF4-FFF2-40B4-BE49-F238E27FC236}">
                <a16:creationId xmlns:a16="http://schemas.microsoft.com/office/drawing/2014/main" id="{E1DF21B8-A51E-43F9-9BFA-5DDA97FCA314}"/>
              </a:ext>
            </a:extLst>
          </p:cNvPr>
          <p:cNvSpPr txBox="1">
            <a:spLocks noChangeArrowheads="1"/>
          </p:cNvSpPr>
          <p:nvPr/>
        </p:nvSpPr>
        <p:spPr>
          <a:xfrm>
            <a:off x="6330545" y="1540920"/>
            <a:ext cx="5069981" cy="4679576"/>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chemeClr val="accent6">
                  <a:lumMod val="50000"/>
                </a:schemeClr>
              </a:buClr>
              <a:buSzPct val="120000"/>
              <a:buFont typeface="Wingdings" panose="05000000000000000000" pitchFamily="2" charset="2"/>
              <a:buChar char=""/>
            </a:pPr>
            <a:r>
              <a:rPr lang="es-ES" altLang="es-MX" sz="1600" dirty="0">
                <a:solidFill>
                  <a:schemeClr val="tx1"/>
                </a:solidFill>
              </a:rPr>
              <a:t>Cromo: en el acero como anticorrosivo</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Cobalto: en el acero para estructura y magnetividad</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Cobre: cables de cobre, en circuitos impresos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Aluminio: En las carcasas y como disipadores de calor</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Hierro: acero, carcasas.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Silicio: en cristales, transistores, tableros de circuitos impresos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Níquel: en baterías recargables de níquel-cadmio</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Litio: Baterías de litio</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Zinc: en galvanoplastia de piezas de acero</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Oro: recubriendo conectores.</a:t>
            </a:r>
          </a:p>
          <a:p>
            <a:pPr>
              <a:buClr>
                <a:schemeClr val="accent6">
                  <a:lumMod val="50000"/>
                </a:schemeClr>
              </a:buClr>
              <a:buSzPct val="120000"/>
              <a:buFont typeface="Wingdings" panose="05000000000000000000" pitchFamily="2" charset="2"/>
              <a:buChar char=""/>
            </a:pPr>
            <a:r>
              <a:rPr lang="es-ES" altLang="es-MX" sz="1600" dirty="0">
                <a:solidFill>
                  <a:schemeClr val="tx1"/>
                </a:solidFill>
              </a:rPr>
              <a:t>Carbono: Acero, plásticos, resistores. En casi todo el equipo electrónico.</a:t>
            </a:r>
          </a:p>
        </p:txBody>
      </p:sp>
      <p:sp>
        <p:nvSpPr>
          <p:cNvPr id="3" name="Rectángulo 2">
            <a:extLst>
              <a:ext uri="{FF2B5EF4-FFF2-40B4-BE49-F238E27FC236}">
                <a16:creationId xmlns:a16="http://schemas.microsoft.com/office/drawing/2014/main" id="{F3D1D3EC-FDC5-4A0A-AC92-F63A359C2389}"/>
              </a:ext>
            </a:extLst>
          </p:cNvPr>
          <p:cNvSpPr/>
          <p:nvPr/>
        </p:nvSpPr>
        <p:spPr>
          <a:xfrm>
            <a:off x="722130" y="344748"/>
            <a:ext cx="6617517" cy="646331"/>
          </a:xfrm>
          <a:prstGeom prst="rect">
            <a:avLst/>
          </a:prstGeom>
        </p:spPr>
        <p:txBody>
          <a:bodyPr wrap="none">
            <a:spAutoFit/>
          </a:bodyPr>
          <a:lstStyle/>
          <a:p>
            <a:pPr algn="ctr">
              <a:buFontTx/>
              <a:buNone/>
            </a:pPr>
            <a:r>
              <a:rPr lang="es-ES" altLang="es-MX" sz="3600" dirty="0">
                <a:latin typeface="Berlin Sans FB" panose="020E0602020502020306" pitchFamily="34" charset="0"/>
              </a:rPr>
              <a:t>Los metales de una computadora</a:t>
            </a:r>
            <a:endParaRPr lang="es-ES" altLang="es-MX" sz="2000" dirty="0">
              <a:latin typeface="Berlin Sans FB" panose="020E0602020502020306" pitchFamily="34" charset="0"/>
            </a:endParaRPr>
          </a:p>
        </p:txBody>
      </p:sp>
      <p:pic>
        <p:nvPicPr>
          <p:cNvPr id="3074" name="Picture 2" descr="Resultado de imagen para desecho de computadora">
            <a:extLst>
              <a:ext uri="{FF2B5EF4-FFF2-40B4-BE49-F238E27FC236}">
                <a16:creationId xmlns:a16="http://schemas.microsoft.com/office/drawing/2014/main" id="{8EBAEAFE-10A8-458A-A2D4-11604A38470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1475" y="4104"/>
            <a:ext cx="2330338" cy="207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913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Resultado de la imagen">
            <a:extLst>
              <a:ext uri="{FF2B5EF4-FFF2-40B4-BE49-F238E27FC236}">
                <a16:creationId xmlns:a16="http://schemas.microsoft.com/office/drawing/2014/main" id="{A984CAC8-91BD-4BD5-90D4-4B36EFF7E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980" y="3029803"/>
            <a:ext cx="3608718" cy="20758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8245" y="2440787"/>
            <a:ext cx="5509261" cy="3872309"/>
          </a:xfrm>
          <a:prstGeom prst="rect">
            <a:avLst/>
          </a:prstGeom>
          <a:noFill/>
          <a:ln>
            <a:noFill/>
          </a:ln>
        </p:spPr>
        <p:txBody>
          <a:bodyPr anchor="t">
            <a:noAutofit/>
          </a:bodyPr>
          <a:lstStyle/>
          <a:p>
            <a:pPr>
              <a:spcBef>
                <a:spcPct val="20000"/>
              </a:spcBef>
            </a:pPr>
            <a:r>
              <a:rPr lang="es-MX" dirty="0"/>
              <a:t>Grupos de elementos tóxicos dentro de los Residuos:</a:t>
            </a:r>
          </a:p>
          <a:p>
            <a:pPr>
              <a:spcBef>
                <a:spcPct val="20000"/>
              </a:spcBef>
            </a:pPr>
            <a:endParaRPr lang="es-MX" dirty="0"/>
          </a:p>
          <a:p>
            <a:pPr marL="285750" indent="-285750">
              <a:spcBef>
                <a:spcPct val="20000"/>
              </a:spcBef>
              <a:buFont typeface="Calibri" panose="020F0502020204030204" pitchFamily="34" charset="0"/>
              <a:buChar char="₋"/>
            </a:pPr>
            <a:r>
              <a:rPr lang="es-MX" b="1" dirty="0"/>
              <a:t>Retardadores de Flama: </a:t>
            </a:r>
            <a:r>
              <a:rPr lang="es-MX" dirty="0"/>
              <a:t>Éteres Bifenilos Poli clorados y Éteres Bifenilos Policromados </a:t>
            </a:r>
          </a:p>
          <a:p>
            <a:pPr marL="285750" indent="-285750">
              <a:spcBef>
                <a:spcPct val="20000"/>
              </a:spcBef>
              <a:buFont typeface="Calibri" panose="020F0502020204030204" pitchFamily="34" charset="0"/>
              <a:buChar char="₋"/>
            </a:pPr>
            <a:r>
              <a:rPr lang="es-MX" b="1" dirty="0"/>
              <a:t>Metales Pesados: </a:t>
            </a:r>
            <a:r>
              <a:rPr lang="es-MX" dirty="0"/>
              <a:t>Plomo, Cadmio, Arsénico, Mercurio, Cromo y Selenio</a:t>
            </a:r>
          </a:p>
          <a:p>
            <a:pPr>
              <a:spcBef>
                <a:spcPct val="20000"/>
              </a:spcBef>
            </a:pPr>
            <a:endParaRPr lang="es-MX" dirty="0"/>
          </a:p>
          <a:p>
            <a:pPr marL="285750" indent="-285750">
              <a:spcBef>
                <a:spcPct val="20000"/>
              </a:spcBef>
              <a:buClr>
                <a:srgbClr val="FF0000"/>
              </a:buClr>
              <a:buSzPct val="120000"/>
              <a:buFont typeface="Wingdings 2" panose="05020102010507070707" pitchFamily="18" charset="2"/>
              <a:buChar char=""/>
            </a:pPr>
            <a:r>
              <a:rPr lang="es-MX" dirty="0"/>
              <a:t>Contaminación de áreas verdes </a:t>
            </a:r>
          </a:p>
          <a:p>
            <a:pPr marL="285750" indent="-285750">
              <a:spcBef>
                <a:spcPct val="20000"/>
              </a:spcBef>
              <a:buClr>
                <a:srgbClr val="FF0000"/>
              </a:buClr>
              <a:buSzPct val="120000"/>
              <a:buFont typeface="Wingdings 2" panose="05020102010507070707" pitchFamily="18" charset="2"/>
              <a:buChar char=""/>
            </a:pPr>
            <a:r>
              <a:rPr lang="es-MX" dirty="0"/>
              <a:t>Contaminación de mantos freáticos</a:t>
            </a:r>
            <a:r>
              <a:rPr lang="es-MX" sz="1600" dirty="0"/>
              <a:t> (agua de subsuelo) </a:t>
            </a:r>
            <a:endParaRPr lang="es-MX" dirty="0"/>
          </a:p>
          <a:p>
            <a:pPr marL="285750" indent="-285750">
              <a:spcBef>
                <a:spcPct val="20000"/>
              </a:spcBef>
              <a:buClr>
                <a:srgbClr val="FF0000"/>
              </a:buClr>
              <a:buSzPct val="120000"/>
              <a:buFont typeface="Wingdings 2" panose="05020102010507070707" pitchFamily="18" charset="2"/>
              <a:buChar char=""/>
            </a:pPr>
            <a:r>
              <a:rPr lang="es-MX" dirty="0"/>
              <a:t>Contaminación de ríos, lagos y mares </a:t>
            </a:r>
          </a:p>
          <a:p>
            <a:pPr marL="285750" indent="-285750">
              <a:spcBef>
                <a:spcPct val="20000"/>
              </a:spcBef>
              <a:buClr>
                <a:srgbClr val="FF0000"/>
              </a:buClr>
              <a:buSzPct val="120000"/>
              <a:buFont typeface="Wingdings 2" panose="05020102010507070707" pitchFamily="18" charset="2"/>
              <a:buChar char=""/>
            </a:pPr>
            <a:r>
              <a:rPr lang="es-MX" dirty="0"/>
              <a:t>Emisiones a la atmosfera de elementos tóxicos </a:t>
            </a:r>
          </a:p>
        </p:txBody>
      </p:sp>
      <p:sp>
        <p:nvSpPr>
          <p:cNvPr id="12" name="Rectangle 11"/>
          <p:cNvSpPr/>
          <p:nvPr/>
        </p:nvSpPr>
        <p:spPr>
          <a:xfrm>
            <a:off x="486653" y="3788660"/>
            <a:ext cx="5544615" cy="338554"/>
          </a:xfrm>
          <a:prstGeom prst="rect">
            <a:avLst/>
          </a:prstGeom>
          <a:noFill/>
          <a:ln>
            <a:noFill/>
          </a:ln>
        </p:spPr>
        <p:txBody>
          <a:bodyPr wrap="square">
            <a:spAutoFit/>
          </a:bodyPr>
          <a:lstStyle/>
          <a:p>
            <a:endParaRPr lang="es-MX" sz="1600" dirty="0"/>
          </a:p>
        </p:txBody>
      </p:sp>
      <p:pic>
        <p:nvPicPr>
          <p:cNvPr id="7170" name="Picture 2" descr="Resultado de la imagen para contaminación electrónica ambiental">
            <a:extLst>
              <a:ext uri="{FF2B5EF4-FFF2-40B4-BE49-F238E27FC236}">
                <a16:creationId xmlns:a16="http://schemas.microsoft.com/office/drawing/2014/main" id="{64309F45-33EF-41DC-AA32-274D1B9BE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4184" y="1587211"/>
            <a:ext cx="3123397" cy="20844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la imagen para contaminación electrónica ambiental">
            <a:extLst>
              <a:ext uri="{FF2B5EF4-FFF2-40B4-BE49-F238E27FC236}">
                <a16:creationId xmlns:a16="http://schemas.microsoft.com/office/drawing/2014/main" id="{4D2B1A43-6B67-400C-B1E9-E25BD33BE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092" y="4046465"/>
            <a:ext cx="2822003" cy="2116503"/>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28B12C3A-44A2-4BC3-ABFE-6B623342F87B}"/>
              </a:ext>
            </a:extLst>
          </p:cNvPr>
          <p:cNvSpPr txBox="1"/>
          <p:nvPr/>
        </p:nvSpPr>
        <p:spPr>
          <a:xfrm>
            <a:off x="220976" y="200445"/>
            <a:ext cx="6369051" cy="769441"/>
          </a:xfrm>
          <a:prstGeom prst="rect">
            <a:avLst/>
          </a:prstGeom>
          <a:noFill/>
        </p:spPr>
        <p:txBody>
          <a:bodyPr wrap="none" rtlCol="0">
            <a:spAutoFit/>
          </a:bodyPr>
          <a:lstStyle/>
          <a:p>
            <a:r>
              <a:rPr lang="es-MX" sz="4400" dirty="0">
                <a:latin typeface="Berlin Sans FB" panose="020E0602020502020306" pitchFamily="34" charset="0"/>
              </a:rPr>
              <a:t>Contaminación Ambiental</a:t>
            </a:r>
          </a:p>
        </p:txBody>
      </p:sp>
      <p:sp>
        <p:nvSpPr>
          <p:cNvPr id="3" name="Rectángulo 2">
            <a:extLst>
              <a:ext uri="{FF2B5EF4-FFF2-40B4-BE49-F238E27FC236}">
                <a16:creationId xmlns:a16="http://schemas.microsoft.com/office/drawing/2014/main" id="{F91F3E02-51ED-40AF-AC35-4585EC2DCF3B}"/>
              </a:ext>
            </a:extLst>
          </p:cNvPr>
          <p:cNvSpPr/>
          <p:nvPr/>
        </p:nvSpPr>
        <p:spPr>
          <a:xfrm>
            <a:off x="219368" y="1433952"/>
            <a:ext cx="8657347" cy="830997"/>
          </a:xfrm>
          <a:prstGeom prst="rect">
            <a:avLst/>
          </a:prstGeom>
        </p:spPr>
        <p:txBody>
          <a:bodyPr wrap="square">
            <a:spAutoFit/>
          </a:bodyPr>
          <a:lstStyle/>
          <a:p>
            <a:pPr>
              <a:spcBef>
                <a:spcPct val="20000"/>
              </a:spcBef>
            </a:pPr>
            <a:r>
              <a:rPr lang="es-MX" sz="2400" dirty="0"/>
              <a:t>Los residuos contienen una gran cantidad de elementos </a:t>
            </a:r>
            <a:r>
              <a:rPr lang="es-MX" sz="2400" b="1" dirty="0"/>
              <a:t>tóxicos</a:t>
            </a:r>
            <a:r>
              <a:rPr lang="es-MX" sz="2400" dirty="0"/>
              <a:t> que representan grandes riesgos al medio ambiente y a la salud pública. </a:t>
            </a:r>
          </a:p>
        </p:txBody>
      </p:sp>
    </p:spTree>
    <p:extLst>
      <p:ext uri="{BB962C8B-B14F-4D97-AF65-F5344CB8AC3E}">
        <p14:creationId xmlns:p14="http://schemas.microsoft.com/office/powerpoint/2010/main" val="23646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la imagen">
            <a:extLst>
              <a:ext uri="{FF2B5EF4-FFF2-40B4-BE49-F238E27FC236}">
                <a16:creationId xmlns:a16="http://schemas.microsoft.com/office/drawing/2014/main" id="{E9B7F9D9-738C-4805-B9CB-DBB277F64F1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115491" y="1818961"/>
            <a:ext cx="3505009" cy="39749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9768" y="1561655"/>
            <a:ext cx="4498913" cy="3231654"/>
          </a:xfrm>
          <a:prstGeom prst="rect">
            <a:avLst/>
          </a:prstGeom>
        </p:spPr>
        <p:txBody>
          <a:bodyPr wrap="square">
            <a:spAutoFit/>
          </a:bodyPr>
          <a:lstStyle/>
          <a:p>
            <a:pPr marL="285750" indent="-285750">
              <a:spcBef>
                <a:spcPct val="20000"/>
              </a:spcBef>
              <a:buClr>
                <a:srgbClr val="FF0000"/>
              </a:buClr>
              <a:buSzPct val="120000"/>
              <a:buFont typeface="Wingdings 2" panose="05020102010507070707" pitchFamily="18" charset="2"/>
              <a:buChar char=""/>
            </a:pPr>
            <a:r>
              <a:rPr lang="es-MX" sz="2000" dirty="0"/>
              <a:t>Deficiencia en la coordinación Motriz </a:t>
            </a:r>
          </a:p>
          <a:p>
            <a:pPr marL="285750" indent="-285750">
              <a:spcBef>
                <a:spcPct val="20000"/>
              </a:spcBef>
              <a:buClr>
                <a:srgbClr val="FF0000"/>
              </a:buClr>
              <a:buSzPct val="120000"/>
              <a:buFont typeface="Wingdings 2" panose="05020102010507070707" pitchFamily="18" charset="2"/>
              <a:buChar char=""/>
            </a:pPr>
            <a:r>
              <a:rPr lang="es-MX" sz="2000" dirty="0"/>
              <a:t>Deficiencia pulmonar</a:t>
            </a:r>
          </a:p>
          <a:p>
            <a:pPr marL="285750" indent="-285750">
              <a:spcBef>
                <a:spcPct val="20000"/>
              </a:spcBef>
              <a:buClr>
                <a:srgbClr val="FF0000"/>
              </a:buClr>
              <a:buSzPct val="120000"/>
              <a:buFont typeface="Wingdings 2" panose="05020102010507070707" pitchFamily="18" charset="2"/>
              <a:buChar char=""/>
            </a:pPr>
            <a:r>
              <a:rPr lang="es-MX" sz="2000" dirty="0"/>
              <a:t>Enfermedades renales</a:t>
            </a:r>
          </a:p>
          <a:p>
            <a:pPr marL="285750" indent="-285750">
              <a:spcBef>
                <a:spcPct val="20000"/>
              </a:spcBef>
              <a:buClr>
                <a:srgbClr val="FF0000"/>
              </a:buClr>
              <a:buSzPct val="120000"/>
              <a:buFont typeface="Wingdings 2" panose="05020102010507070707" pitchFamily="18" charset="2"/>
              <a:buChar char=""/>
            </a:pPr>
            <a:r>
              <a:rPr lang="es-MX" sz="2000" dirty="0"/>
              <a:t>Daño fetal / Perdida del embarazo </a:t>
            </a:r>
          </a:p>
          <a:p>
            <a:pPr marL="285750" indent="-285750">
              <a:spcBef>
                <a:spcPct val="20000"/>
              </a:spcBef>
              <a:buClr>
                <a:srgbClr val="FF0000"/>
              </a:buClr>
              <a:buSzPct val="120000"/>
              <a:buFont typeface="Wingdings 2" panose="05020102010507070707" pitchFamily="18" charset="2"/>
              <a:buChar char=""/>
            </a:pPr>
            <a:r>
              <a:rPr lang="es-MX" sz="2000" dirty="0"/>
              <a:t>Daño al sistema nervioso</a:t>
            </a:r>
          </a:p>
          <a:p>
            <a:pPr marL="285750" indent="-285750">
              <a:spcBef>
                <a:spcPct val="20000"/>
              </a:spcBef>
              <a:buClr>
                <a:srgbClr val="FF0000"/>
              </a:buClr>
              <a:buSzPct val="120000"/>
              <a:buFont typeface="Wingdings 2" panose="05020102010507070707" pitchFamily="18" charset="2"/>
              <a:buChar char=""/>
            </a:pPr>
            <a:r>
              <a:rPr lang="es-MX" sz="2000" dirty="0"/>
              <a:t>Selenosis</a:t>
            </a:r>
          </a:p>
          <a:p>
            <a:pPr marL="285750" indent="-285750">
              <a:spcBef>
                <a:spcPct val="20000"/>
              </a:spcBef>
              <a:buClr>
                <a:srgbClr val="FF0000"/>
              </a:buClr>
              <a:buSzPct val="120000"/>
              <a:buFont typeface="Wingdings 2" panose="05020102010507070707" pitchFamily="18" charset="2"/>
              <a:buChar char=""/>
            </a:pPr>
            <a:r>
              <a:rPr lang="es-MX" sz="2000" dirty="0"/>
              <a:t>Cáncer</a:t>
            </a:r>
          </a:p>
          <a:p>
            <a:pPr marL="285750" indent="-285750">
              <a:spcBef>
                <a:spcPct val="20000"/>
              </a:spcBef>
              <a:buClr>
                <a:srgbClr val="FF0000"/>
              </a:buClr>
              <a:buSzPct val="120000"/>
              <a:buFont typeface="Wingdings 2" panose="05020102010507070707" pitchFamily="18" charset="2"/>
              <a:buChar char=""/>
            </a:pPr>
            <a:r>
              <a:rPr lang="es-MX" sz="2000" dirty="0"/>
              <a:t>Muerte.</a:t>
            </a:r>
          </a:p>
          <a:p>
            <a:endParaRPr lang="es-MX" dirty="0"/>
          </a:p>
        </p:txBody>
      </p:sp>
      <p:sp>
        <p:nvSpPr>
          <p:cNvPr id="8" name="CuadroTexto 7">
            <a:extLst>
              <a:ext uri="{FF2B5EF4-FFF2-40B4-BE49-F238E27FC236}">
                <a16:creationId xmlns:a16="http://schemas.microsoft.com/office/drawing/2014/main" id="{5FAE5E0C-AEA1-4D03-9194-9F095DF98114}"/>
              </a:ext>
            </a:extLst>
          </p:cNvPr>
          <p:cNvSpPr txBox="1"/>
          <p:nvPr/>
        </p:nvSpPr>
        <p:spPr>
          <a:xfrm>
            <a:off x="220976" y="200445"/>
            <a:ext cx="3416320" cy="769441"/>
          </a:xfrm>
          <a:prstGeom prst="rect">
            <a:avLst/>
          </a:prstGeom>
          <a:noFill/>
        </p:spPr>
        <p:txBody>
          <a:bodyPr wrap="none" rtlCol="0">
            <a:spAutoFit/>
          </a:bodyPr>
          <a:lstStyle/>
          <a:p>
            <a:r>
              <a:rPr lang="es-MX" sz="4400" dirty="0">
                <a:latin typeface="Berlin Sans FB" panose="020E0602020502020306" pitchFamily="34" charset="0"/>
              </a:rPr>
              <a:t>Salud Publica</a:t>
            </a:r>
          </a:p>
        </p:txBody>
      </p:sp>
      <p:sp>
        <p:nvSpPr>
          <p:cNvPr id="4" name="Rectángulo 3">
            <a:extLst>
              <a:ext uri="{FF2B5EF4-FFF2-40B4-BE49-F238E27FC236}">
                <a16:creationId xmlns:a16="http://schemas.microsoft.com/office/drawing/2014/main" id="{ACF17163-C55B-4CB1-AA19-ABF56F98FEDD}"/>
              </a:ext>
            </a:extLst>
          </p:cNvPr>
          <p:cNvSpPr/>
          <p:nvPr/>
        </p:nvSpPr>
        <p:spPr>
          <a:xfrm>
            <a:off x="8077391" y="1612455"/>
            <a:ext cx="3873309" cy="4524315"/>
          </a:xfrm>
          <a:prstGeom prst="rect">
            <a:avLst/>
          </a:prstGeom>
        </p:spPr>
        <p:txBody>
          <a:bodyPr wrap="square">
            <a:spAutoFit/>
          </a:bodyPr>
          <a:lstStyle/>
          <a:p>
            <a:pPr marL="285750" indent="-285750">
              <a:buFont typeface="Wingdings" panose="05000000000000000000" pitchFamily="2" charset="2"/>
              <a:buChar char="Ø"/>
            </a:pPr>
            <a:r>
              <a:rPr lang="es-MX" sz="1600" b="1" dirty="0"/>
              <a:t>Pb,  Plomo:</a:t>
            </a:r>
          </a:p>
          <a:p>
            <a:r>
              <a:rPr lang="es-MX" sz="1600" dirty="0"/>
              <a:t>Puede causar daño cerebral, al sistema nervioso, al sistema circulatorio, al sistema renal y al sistema reproductivo.</a:t>
            </a:r>
          </a:p>
          <a:p>
            <a:pPr marL="285750" indent="-285750">
              <a:buFont typeface="Wingdings" panose="05000000000000000000" pitchFamily="2" charset="2"/>
              <a:buChar char="Ø"/>
            </a:pPr>
            <a:endParaRPr lang="es-MX" sz="1600" b="1" dirty="0"/>
          </a:p>
          <a:p>
            <a:pPr marL="285750" indent="-285750">
              <a:buFont typeface="Wingdings" panose="05000000000000000000" pitchFamily="2" charset="2"/>
              <a:buChar char="Ø"/>
            </a:pPr>
            <a:r>
              <a:rPr lang="es-MX" sz="1600" b="1" dirty="0"/>
              <a:t>Ni,  Níquel:</a:t>
            </a:r>
          </a:p>
          <a:p>
            <a:r>
              <a:rPr lang="es-MX" sz="1600" dirty="0"/>
              <a:t>Causa deficiencias renales en humanos, animales .</a:t>
            </a:r>
          </a:p>
          <a:p>
            <a:r>
              <a:rPr lang="es-MX" sz="1600" dirty="0"/>
              <a:t>También causa defectos de nacimiento</a:t>
            </a:r>
          </a:p>
          <a:p>
            <a:pPr marL="285750" indent="-285750">
              <a:buFont typeface="Wingdings" panose="05000000000000000000" pitchFamily="2" charset="2"/>
              <a:buChar char="Ø"/>
            </a:pPr>
            <a:endParaRPr lang="es-MX" sz="1600" b="1" dirty="0"/>
          </a:p>
          <a:p>
            <a:pPr marL="285750" indent="-285750">
              <a:buFont typeface="Wingdings" panose="05000000000000000000" pitchFamily="2" charset="2"/>
              <a:buChar char="Ø"/>
            </a:pPr>
            <a:r>
              <a:rPr lang="es-MX" sz="1600" b="1" dirty="0"/>
              <a:t>Hg,  Mercurio:</a:t>
            </a:r>
          </a:p>
          <a:p>
            <a:r>
              <a:rPr lang="es-MX" sz="1600" dirty="0"/>
              <a:t>Puede dañar el sistema nervioso central</a:t>
            </a:r>
          </a:p>
          <a:p>
            <a:pPr marL="285750" indent="-285750">
              <a:buFont typeface="Wingdings" panose="05000000000000000000" pitchFamily="2" charset="2"/>
              <a:buChar char="Ø"/>
            </a:pPr>
            <a:endParaRPr lang="es-MX" sz="1600" b="1" dirty="0"/>
          </a:p>
          <a:p>
            <a:pPr marL="285750" indent="-285750">
              <a:buFont typeface="Wingdings" panose="05000000000000000000" pitchFamily="2" charset="2"/>
              <a:buChar char="Ø"/>
            </a:pPr>
            <a:r>
              <a:rPr lang="es-MX" sz="1600" b="1" dirty="0"/>
              <a:t>Be,  Berilio:</a:t>
            </a:r>
          </a:p>
          <a:p>
            <a:r>
              <a:rPr lang="es-MX" sz="1600" dirty="0"/>
              <a:t>Causa daños pulmonares</a:t>
            </a:r>
          </a:p>
          <a:p>
            <a:pPr marL="285750" indent="-285750">
              <a:buFont typeface="Wingdings" panose="05000000000000000000" pitchFamily="2" charset="2"/>
              <a:buChar char="Ø"/>
            </a:pPr>
            <a:endParaRPr lang="es-MX" sz="1600" b="1" dirty="0"/>
          </a:p>
          <a:p>
            <a:pPr marL="285750" indent="-285750">
              <a:buFont typeface="Wingdings" panose="05000000000000000000" pitchFamily="2" charset="2"/>
              <a:buChar char="Ø"/>
            </a:pPr>
            <a:r>
              <a:rPr lang="es-MX" sz="1600" b="1" dirty="0"/>
              <a:t>Cd,  Cadmio:</a:t>
            </a:r>
          </a:p>
          <a:p>
            <a:r>
              <a:rPr lang="es-MX" sz="1600" dirty="0"/>
              <a:t>Afecta el sistema renal y óseo.</a:t>
            </a:r>
          </a:p>
        </p:txBody>
      </p:sp>
      <p:pic>
        <p:nvPicPr>
          <p:cNvPr id="8196" name="Picture 4" descr="Resultado de la imagen">
            <a:extLst>
              <a:ext uri="{FF2B5EF4-FFF2-40B4-BE49-F238E27FC236}">
                <a16:creationId xmlns:a16="http://schemas.microsoft.com/office/drawing/2014/main" id="{D16A47A9-DF45-42CD-9080-26A72364BF7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6892" y="4793309"/>
            <a:ext cx="1223569" cy="129086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n relacionada">
            <a:extLst>
              <a:ext uri="{FF2B5EF4-FFF2-40B4-BE49-F238E27FC236}">
                <a16:creationId xmlns:a16="http://schemas.microsoft.com/office/drawing/2014/main" id="{EE3107D7-4F47-4677-AC03-0A13164627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114" y="2928298"/>
            <a:ext cx="1833082" cy="113994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sultado de la imagen">
            <a:extLst>
              <a:ext uri="{FF2B5EF4-FFF2-40B4-BE49-F238E27FC236}">
                <a16:creationId xmlns:a16="http://schemas.microsoft.com/office/drawing/2014/main" id="{4C3F2F54-88A1-492C-89F6-9C866584E4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6099476" y="1649722"/>
            <a:ext cx="1517166" cy="159302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Resultado de la imagen">
            <a:extLst>
              <a:ext uri="{FF2B5EF4-FFF2-40B4-BE49-F238E27FC236}">
                <a16:creationId xmlns:a16="http://schemas.microsoft.com/office/drawing/2014/main" id="{8AAC0A00-9C4D-420F-9275-0087E18D8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750" y="4737100"/>
            <a:ext cx="238125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esultado de la imagen para daños por niquel">
            <a:extLst>
              <a:ext uri="{FF2B5EF4-FFF2-40B4-BE49-F238E27FC236}">
                <a16:creationId xmlns:a16="http://schemas.microsoft.com/office/drawing/2014/main" id="{90EDDE1A-0A72-4F74-B7F2-3ADC162FF1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8864" y="3890553"/>
            <a:ext cx="1922435" cy="162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2046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4" id="{EF201E9E-E16C-4610-87A1-899E34F50834}" vid="{E80B3D52-BE18-43F9-BDB2-86F2EC78476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 LM Recycle</Template>
  <TotalTime>542</TotalTime>
  <Words>1905</Words>
  <Application>Microsoft Office PowerPoint</Application>
  <PresentationFormat>Panorámica</PresentationFormat>
  <Paragraphs>308</Paragraphs>
  <Slides>15</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等线</vt:lpstr>
      <vt:lpstr>Arial</vt:lpstr>
      <vt:lpstr>Berlin Sans FB</vt:lpstr>
      <vt:lpstr>Calibri</vt:lpstr>
      <vt:lpstr>Calibri Light</vt:lpstr>
      <vt:lpstr>Times New Roman</vt:lpstr>
      <vt:lpstr>Wingdings</vt:lpstr>
      <vt:lpstr>Wingdings 2</vt:lpstr>
      <vt:lpstr>Tema de Office</vt:lpstr>
      <vt:lpstr>LM RECYCLE S.A. DE C.V</vt:lpstr>
      <vt:lpstr>Presentación de PowerPoint</vt:lpstr>
      <vt:lpstr>Presentación de PowerPoint</vt:lpstr>
      <vt:lpstr>Presentación de PowerPoint</vt:lpstr>
      <vt:lpstr>Presentación de PowerPoint</vt:lpstr>
      <vt:lpstr>Presentación de PowerPoint</vt:lpstr>
      <vt:lpstr>s de una Computadora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 Recycle</dc:title>
  <dc:creator>Carlos Vazquez</dc:creator>
  <cp:lastModifiedBy>Carlos Vazquez</cp:lastModifiedBy>
  <cp:revision>32</cp:revision>
  <dcterms:created xsi:type="dcterms:W3CDTF">2017-09-05T15:49:59Z</dcterms:created>
  <dcterms:modified xsi:type="dcterms:W3CDTF">2017-10-02T20:57:22Z</dcterms:modified>
</cp:coreProperties>
</file>